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Arcade Gamer" panose="020B0604020202020204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Disket Mono" panose="020B0604020202020204" charset="0"/>
      <p:regular r:id="rId15"/>
    </p:embeddedFont>
    <p:embeddedFont>
      <p:font typeface="Disket Mono Bold" panose="020B0604020202020204" charset="0"/>
      <p:regular r:id="rId16"/>
    </p:embeddedFont>
    <p:embeddedFont>
      <p:font typeface="Garet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9" d="100"/>
          <a:sy n="49" d="100"/>
        </p:scale>
        <p:origin x="378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gif>
</file>

<file path=ppt/media/image23.gif>
</file>

<file path=ppt/media/image24.png>
</file>

<file path=ppt/media/image25.svg>
</file>

<file path=ppt/media/image26.gif>
</file>

<file path=ppt/media/image27.png>
</file>

<file path=ppt/media/image28.svg>
</file>

<file path=ppt/media/image29.gif>
</file>

<file path=ppt/media/image3.png>
</file>

<file path=ppt/media/image30.gif>
</file>

<file path=ppt/media/image31.gif>
</file>

<file path=ppt/media/image32.gif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svg>
</file>

<file path=ppt/media/image60.svg>
</file>

<file path=ppt/media/image61.png>
</file>

<file path=ppt/media/image62.svg>
</file>

<file path=ppt/media/image63.gif>
</file>

<file path=ppt/media/image64.png>
</file>

<file path=ppt/media/image65.svg>
</file>

<file path=ppt/media/image66.png>
</file>

<file path=ppt/media/image67.png>
</file>

<file path=ppt/media/image68.svg>
</file>

<file path=ppt/media/image69.png>
</file>

<file path=ppt/media/image7.gif>
</file>

<file path=ppt/media/image70.svg>
</file>

<file path=ppt/media/image71.png>
</file>

<file path=ppt/media/image72.svg>
</file>

<file path=ppt/media/image73.png>
</file>

<file path=ppt/media/image74.svg>
</file>

<file path=ppt/media/image75.png>
</file>

<file path=ppt/media/image76.svg>
</file>

<file path=ppt/media/image77.png>
</file>

<file path=ppt/media/image78.svg>
</file>

<file path=ppt/media/image79.png>
</file>

<file path=ppt/media/image8.png>
</file>

<file path=ppt/media/image80.gif>
</file>

<file path=ppt/media/image81.gif>
</file>

<file path=ppt/media/image82.gif>
</file>

<file path=ppt/media/image83.gif>
</file>

<file path=ppt/media/image84.gif>
</file>

<file path=ppt/media/image85.gif>
</file>

<file path=ppt/media/image86.gif>
</file>

<file path=ppt/media/image87.gif>
</file>

<file path=ppt/media/image88.gif>
</file>

<file path=ppt/media/image89.gif>
</file>

<file path=ppt/media/image9.svg>
</file>

<file path=ppt/media/image90.gif>
</file>

<file path=ppt/media/image91.gif>
</file>

<file path=ppt/media/image92.gif>
</file>

<file path=ppt/media/image93.gif>
</file>

<file path=ppt/media/image94.png>
</file>

<file path=ppt/media/image95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gif"/><Relationship Id="rId13" Type="http://schemas.openxmlformats.org/officeDocument/2006/relationships/image" Target="../media/image12.png"/><Relationship Id="rId18" Type="http://schemas.openxmlformats.org/officeDocument/2006/relationships/image" Target="../media/image17.svg"/><Relationship Id="rId3" Type="http://schemas.openxmlformats.org/officeDocument/2006/relationships/image" Target="../media/image2.svg"/><Relationship Id="rId21" Type="http://schemas.openxmlformats.org/officeDocument/2006/relationships/image" Target="../media/image20.png"/><Relationship Id="rId7" Type="http://schemas.openxmlformats.org/officeDocument/2006/relationships/image" Target="../media/image6.sv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svg"/><Relationship Id="rId20" Type="http://schemas.openxmlformats.org/officeDocument/2006/relationships/image" Target="../media/image19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gif"/><Relationship Id="rId5" Type="http://schemas.openxmlformats.org/officeDocument/2006/relationships/image" Target="../media/image4.svg"/><Relationship Id="rId15" Type="http://schemas.openxmlformats.org/officeDocument/2006/relationships/image" Target="../media/image14.png"/><Relationship Id="rId23" Type="http://schemas.openxmlformats.org/officeDocument/2006/relationships/image" Target="../media/image22.gif"/><Relationship Id="rId10" Type="http://schemas.openxmlformats.org/officeDocument/2006/relationships/image" Target="../media/image9.sv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Relationship Id="rId22" Type="http://schemas.openxmlformats.org/officeDocument/2006/relationships/image" Target="../media/image21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gif"/><Relationship Id="rId13" Type="http://schemas.openxmlformats.org/officeDocument/2006/relationships/image" Target="../media/image35.png"/><Relationship Id="rId18" Type="http://schemas.openxmlformats.org/officeDocument/2006/relationships/image" Target="../media/image40.svg"/><Relationship Id="rId3" Type="http://schemas.openxmlformats.org/officeDocument/2006/relationships/image" Target="../media/image25.svg"/><Relationship Id="rId7" Type="http://schemas.openxmlformats.org/officeDocument/2006/relationships/image" Target="../media/image29.gif"/><Relationship Id="rId12" Type="http://schemas.openxmlformats.org/officeDocument/2006/relationships/image" Target="../media/image34.svg"/><Relationship Id="rId17" Type="http://schemas.openxmlformats.org/officeDocument/2006/relationships/image" Target="../media/image39.png"/><Relationship Id="rId2" Type="http://schemas.openxmlformats.org/officeDocument/2006/relationships/image" Target="../media/image24.png"/><Relationship Id="rId16" Type="http://schemas.openxmlformats.org/officeDocument/2006/relationships/image" Target="../media/image38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svg"/><Relationship Id="rId11" Type="http://schemas.openxmlformats.org/officeDocument/2006/relationships/image" Target="../media/image33.png"/><Relationship Id="rId5" Type="http://schemas.openxmlformats.org/officeDocument/2006/relationships/image" Target="../media/image27.png"/><Relationship Id="rId15" Type="http://schemas.openxmlformats.org/officeDocument/2006/relationships/image" Target="../media/image37.png"/><Relationship Id="rId10" Type="http://schemas.openxmlformats.org/officeDocument/2006/relationships/image" Target="../media/image32.gif"/><Relationship Id="rId19" Type="http://schemas.openxmlformats.org/officeDocument/2006/relationships/slide" Target="slide5.xml"/><Relationship Id="rId4" Type="http://schemas.openxmlformats.org/officeDocument/2006/relationships/image" Target="../media/image26.gif"/><Relationship Id="rId9" Type="http://schemas.openxmlformats.org/officeDocument/2006/relationships/image" Target="../media/image31.gif"/><Relationship Id="rId14" Type="http://schemas.openxmlformats.org/officeDocument/2006/relationships/image" Target="../media/image36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13" Type="http://schemas.openxmlformats.org/officeDocument/2006/relationships/image" Target="../media/image48.svg"/><Relationship Id="rId18" Type="http://schemas.openxmlformats.org/officeDocument/2006/relationships/image" Target="../media/image53.png"/><Relationship Id="rId26" Type="http://schemas.openxmlformats.org/officeDocument/2006/relationships/image" Target="../media/image60.svg"/><Relationship Id="rId3" Type="http://schemas.openxmlformats.org/officeDocument/2006/relationships/image" Target="../media/image2.svg"/><Relationship Id="rId21" Type="http://schemas.openxmlformats.org/officeDocument/2006/relationships/image" Target="../media/image55.png"/><Relationship Id="rId7" Type="http://schemas.openxmlformats.org/officeDocument/2006/relationships/image" Target="../media/image42.svg"/><Relationship Id="rId12" Type="http://schemas.openxmlformats.org/officeDocument/2006/relationships/image" Target="../media/image47.png"/><Relationship Id="rId17" Type="http://schemas.openxmlformats.org/officeDocument/2006/relationships/image" Target="../media/image52.svg"/><Relationship Id="rId25" Type="http://schemas.openxmlformats.org/officeDocument/2006/relationships/image" Target="../media/image59.png"/><Relationship Id="rId2" Type="http://schemas.openxmlformats.org/officeDocument/2006/relationships/image" Target="../media/image1.png"/><Relationship Id="rId16" Type="http://schemas.openxmlformats.org/officeDocument/2006/relationships/image" Target="../media/image51.png"/><Relationship Id="rId20" Type="http://schemas.openxmlformats.org/officeDocument/2006/relationships/image" Target="../media/image22.gif"/><Relationship Id="rId29" Type="http://schemas.openxmlformats.org/officeDocument/2006/relationships/image" Target="../media/image6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png"/><Relationship Id="rId11" Type="http://schemas.openxmlformats.org/officeDocument/2006/relationships/image" Target="../media/image46.svg"/><Relationship Id="rId24" Type="http://schemas.openxmlformats.org/officeDocument/2006/relationships/image" Target="../media/image58.svg"/><Relationship Id="rId5" Type="http://schemas.openxmlformats.org/officeDocument/2006/relationships/image" Target="../media/image4.svg"/><Relationship Id="rId15" Type="http://schemas.openxmlformats.org/officeDocument/2006/relationships/image" Target="../media/image50.svg"/><Relationship Id="rId23" Type="http://schemas.openxmlformats.org/officeDocument/2006/relationships/image" Target="../media/image57.png"/><Relationship Id="rId28" Type="http://schemas.openxmlformats.org/officeDocument/2006/relationships/image" Target="../media/image19.svg"/><Relationship Id="rId10" Type="http://schemas.openxmlformats.org/officeDocument/2006/relationships/image" Target="../media/image45.png"/><Relationship Id="rId19" Type="http://schemas.openxmlformats.org/officeDocument/2006/relationships/image" Target="../media/image54.svg"/><Relationship Id="rId4" Type="http://schemas.openxmlformats.org/officeDocument/2006/relationships/image" Target="../media/image3.png"/><Relationship Id="rId9" Type="http://schemas.openxmlformats.org/officeDocument/2006/relationships/image" Target="../media/image44.svg"/><Relationship Id="rId14" Type="http://schemas.openxmlformats.org/officeDocument/2006/relationships/image" Target="../media/image49.png"/><Relationship Id="rId22" Type="http://schemas.openxmlformats.org/officeDocument/2006/relationships/image" Target="../media/image56.svg"/><Relationship Id="rId27" Type="http://schemas.openxmlformats.org/officeDocument/2006/relationships/image" Target="../media/image18.png"/><Relationship Id="rId30" Type="http://schemas.openxmlformats.org/officeDocument/2006/relationships/image" Target="../media/image6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3.gif"/><Relationship Id="rId5" Type="http://schemas.openxmlformats.org/officeDocument/2006/relationships/image" Target="../media/image42.svg"/><Relationship Id="rId4" Type="http://schemas.openxmlformats.org/officeDocument/2006/relationships/image" Target="../media/image4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36.svg"/><Relationship Id="rId18" Type="http://schemas.openxmlformats.org/officeDocument/2006/relationships/image" Target="../media/image23.gif"/><Relationship Id="rId3" Type="http://schemas.openxmlformats.org/officeDocument/2006/relationships/image" Target="../media/image25.svg"/><Relationship Id="rId7" Type="http://schemas.openxmlformats.org/officeDocument/2006/relationships/image" Target="../media/image29.gif"/><Relationship Id="rId12" Type="http://schemas.openxmlformats.org/officeDocument/2006/relationships/image" Target="../media/image35.png"/><Relationship Id="rId17" Type="http://schemas.openxmlformats.org/officeDocument/2006/relationships/image" Target="../media/image40.svg"/><Relationship Id="rId2" Type="http://schemas.openxmlformats.org/officeDocument/2006/relationships/image" Target="../media/image24.png"/><Relationship Id="rId16" Type="http://schemas.openxmlformats.org/officeDocument/2006/relationships/image" Target="../media/image39.png"/><Relationship Id="rId20" Type="http://schemas.openxmlformats.org/officeDocument/2006/relationships/image" Target="../media/image19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6.png"/><Relationship Id="rId11" Type="http://schemas.openxmlformats.org/officeDocument/2006/relationships/image" Target="../media/image68.svg"/><Relationship Id="rId5" Type="http://schemas.openxmlformats.org/officeDocument/2006/relationships/image" Target="../media/image65.svg"/><Relationship Id="rId15" Type="http://schemas.openxmlformats.org/officeDocument/2006/relationships/image" Target="../media/image38.svg"/><Relationship Id="rId10" Type="http://schemas.openxmlformats.org/officeDocument/2006/relationships/image" Target="../media/image67.png"/><Relationship Id="rId19" Type="http://schemas.openxmlformats.org/officeDocument/2006/relationships/image" Target="../media/image18.png"/><Relationship Id="rId4" Type="http://schemas.openxmlformats.org/officeDocument/2006/relationships/image" Target="../media/image64.png"/><Relationship Id="rId9" Type="http://schemas.openxmlformats.org/officeDocument/2006/relationships/image" Target="../media/image34.svg"/><Relationship Id="rId14" Type="http://schemas.openxmlformats.org/officeDocument/2006/relationships/image" Target="../media/image3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image" Target="../media/image25.svg"/><Relationship Id="rId7" Type="http://schemas.openxmlformats.org/officeDocument/2006/relationships/image" Target="../media/image72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1.png"/><Relationship Id="rId5" Type="http://schemas.openxmlformats.org/officeDocument/2006/relationships/image" Target="../media/image70.svg"/><Relationship Id="rId4" Type="http://schemas.openxmlformats.org/officeDocument/2006/relationships/image" Target="../media/image69.png"/><Relationship Id="rId9" Type="http://schemas.openxmlformats.org/officeDocument/2006/relationships/image" Target="../media/image74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13" Type="http://schemas.openxmlformats.org/officeDocument/2006/relationships/image" Target="../media/image79.png"/><Relationship Id="rId3" Type="http://schemas.openxmlformats.org/officeDocument/2006/relationships/image" Target="../media/image56.svg"/><Relationship Id="rId7" Type="http://schemas.openxmlformats.org/officeDocument/2006/relationships/image" Target="../media/image25.svg"/><Relationship Id="rId12" Type="http://schemas.openxmlformats.org/officeDocument/2006/relationships/image" Target="../media/image26.gif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11" Type="http://schemas.openxmlformats.org/officeDocument/2006/relationships/image" Target="../media/image78.svg"/><Relationship Id="rId5" Type="http://schemas.openxmlformats.org/officeDocument/2006/relationships/image" Target="../media/image28.svg"/><Relationship Id="rId10" Type="http://schemas.openxmlformats.org/officeDocument/2006/relationships/image" Target="../media/image77.png"/><Relationship Id="rId4" Type="http://schemas.openxmlformats.org/officeDocument/2006/relationships/image" Target="../media/image27.png"/><Relationship Id="rId9" Type="http://schemas.openxmlformats.org/officeDocument/2006/relationships/image" Target="../media/image76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gif"/><Relationship Id="rId13" Type="http://schemas.openxmlformats.org/officeDocument/2006/relationships/image" Target="../media/image88.gif"/><Relationship Id="rId18" Type="http://schemas.openxmlformats.org/officeDocument/2006/relationships/image" Target="../media/image92.gif"/><Relationship Id="rId3" Type="http://schemas.openxmlformats.org/officeDocument/2006/relationships/image" Target="../media/image80.gif"/><Relationship Id="rId21" Type="http://schemas.openxmlformats.org/officeDocument/2006/relationships/image" Target="../media/image94.png"/><Relationship Id="rId7" Type="http://schemas.openxmlformats.org/officeDocument/2006/relationships/image" Target="../media/image83.gif"/><Relationship Id="rId12" Type="http://schemas.openxmlformats.org/officeDocument/2006/relationships/image" Target="../media/image87.gif"/><Relationship Id="rId17" Type="http://schemas.openxmlformats.org/officeDocument/2006/relationships/image" Target="../media/image91.gif"/><Relationship Id="rId2" Type="http://schemas.openxmlformats.org/officeDocument/2006/relationships/image" Target="../media/image7.gif"/><Relationship Id="rId16" Type="http://schemas.openxmlformats.org/officeDocument/2006/relationships/image" Target="../media/image31.gif"/><Relationship Id="rId20" Type="http://schemas.openxmlformats.org/officeDocument/2006/relationships/image" Target="../media/image26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2.gif"/><Relationship Id="rId11" Type="http://schemas.openxmlformats.org/officeDocument/2006/relationships/image" Target="../media/image86.gif"/><Relationship Id="rId5" Type="http://schemas.openxmlformats.org/officeDocument/2006/relationships/image" Target="../media/image81.gif"/><Relationship Id="rId15" Type="http://schemas.openxmlformats.org/officeDocument/2006/relationships/image" Target="../media/image90.gif"/><Relationship Id="rId10" Type="http://schemas.openxmlformats.org/officeDocument/2006/relationships/image" Target="../media/image32.gif"/><Relationship Id="rId19" Type="http://schemas.openxmlformats.org/officeDocument/2006/relationships/image" Target="../media/image93.gif"/><Relationship Id="rId4" Type="http://schemas.openxmlformats.org/officeDocument/2006/relationships/image" Target="../media/image29.gif"/><Relationship Id="rId9" Type="http://schemas.openxmlformats.org/officeDocument/2006/relationships/image" Target="../media/image85.gif"/><Relationship Id="rId14" Type="http://schemas.openxmlformats.org/officeDocument/2006/relationships/image" Target="../media/image89.gif"/><Relationship Id="rId22" Type="http://schemas.openxmlformats.org/officeDocument/2006/relationships/image" Target="../media/image9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10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0" y="9705109"/>
            <a:ext cx="18288000" cy="1163782"/>
            <a:chOff x="0" y="0"/>
            <a:chExt cx="24384000" cy="1551709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8128000" cy="155170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8128000" y="0"/>
              <a:ext cx="8128000" cy="155170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16256000" y="0"/>
              <a:ext cx="8128000" cy="1551709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1509980" y="1509980"/>
            <a:ext cx="15268040" cy="6685149"/>
            <a:chOff x="0" y="0"/>
            <a:chExt cx="4021212" cy="176069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021212" cy="1760698"/>
            </a:xfrm>
            <a:custGeom>
              <a:avLst/>
              <a:gdLst/>
              <a:ahLst/>
              <a:cxnLst/>
              <a:rect l="l" t="t" r="r" b="b"/>
              <a:pathLst>
                <a:path w="4021212" h="1760698">
                  <a:moveTo>
                    <a:pt x="24846" y="0"/>
                  </a:moveTo>
                  <a:lnTo>
                    <a:pt x="3996366" y="0"/>
                  </a:lnTo>
                  <a:cubicBezTo>
                    <a:pt x="4010088" y="0"/>
                    <a:pt x="4021212" y="11124"/>
                    <a:pt x="4021212" y="24846"/>
                  </a:cubicBezTo>
                  <a:lnTo>
                    <a:pt x="4021212" y="1735851"/>
                  </a:lnTo>
                  <a:cubicBezTo>
                    <a:pt x="4021212" y="1749574"/>
                    <a:pt x="4010088" y="1760698"/>
                    <a:pt x="3996366" y="1760698"/>
                  </a:cubicBezTo>
                  <a:lnTo>
                    <a:pt x="24846" y="1760698"/>
                  </a:lnTo>
                  <a:cubicBezTo>
                    <a:pt x="11124" y="1760698"/>
                    <a:pt x="0" y="1749574"/>
                    <a:pt x="0" y="1735851"/>
                  </a:cubicBezTo>
                  <a:lnTo>
                    <a:pt x="0" y="24846"/>
                  </a:lnTo>
                  <a:cubicBezTo>
                    <a:pt x="0" y="11124"/>
                    <a:pt x="11124" y="0"/>
                    <a:pt x="24846" y="0"/>
                  </a:cubicBezTo>
                  <a:close/>
                </a:path>
              </a:pathLst>
            </a:custGeom>
            <a:solidFill>
              <a:srgbClr val="000000"/>
            </a:solidFill>
            <a:ln w="47625">
              <a:solidFill>
                <a:srgbClr val="21EF80"/>
              </a:solidFill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5341087" y="6151992"/>
            <a:ext cx="3370555" cy="3571879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784828" y="6962131"/>
            <a:ext cx="2319862" cy="2761741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 flipH="1">
            <a:off x="3936726" y="4695890"/>
            <a:ext cx="335928" cy="313329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p:blipFill>
        <p:spPr>
          <a:xfrm>
            <a:off x="5425744" y="6115484"/>
            <a:ext cx="2196534" cy="938519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p:blipFill>
        <p:spPr>
          <a:xfrm>
            <a:off x="8068873" y="6111491"/>
            <a:ext cx="2196534" cy="942513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/>
          </a:stretch>
        </p:blipFill>
        <p:spPr>
          <a:xfrm>
            <a:off x="10713082" y="6136966"/>
            <a:ext cx="2221897" cy="917038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15511053" y="682309"/>
            <a:ext cx="1952265" cy="336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63"/>
              </a:lnSpc>
            </a:pPr>
            <a:r>
              <a:rPr lang="en-US" sz="2199">
                <a:solidFill>
                  <a:srgbClr val="FF63D8"/>
                </a:solidFill>
                <a:latin typeface="Arcade Gamer"/>
              </a:rPr>
              <a:t>PLAYER </a:t>
            </a: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>
            <a:fillRect/>
          </a:stretch>
        </p:blipFill>
        <p:spPr>
          <a:xfrm>
            <a:off x="567014" y="596383"/>
            <a:ext cx="2377744" cy="432317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rcRect b="9173"/>
          <a:stretch>
            <a:fillRect/>
          </a:stretch>
        </p:blipFill>
        <p:spPr>
          <a:xfrm flipH="1">
            <a:off x="14372951" y="8614008"/>
            <a:ext cx="1855950" cy="1091101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2"/>
              </a:ext>
            </a:extLst>
          </a:blip>
          <a:srcRect/>
          <a:stretch>
            <a:fillRect/>
          </a:stretch>
        </p:blipFill>
        <p:spPr>
          <a:xfrm>
            <a:off x="375433" y="6228904"/>
            <a:ext cx="2319577" cy="3476205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23">
            <a:alphaModFix amt="71000"/>
          </a:blip>
          <a:srcRect/>
          <a:stretch>
            <a:fillRect/>
          </a:stretch>
        </p:blipFill>
        <p:spPr>
          <a:xfrm rot="604890">
            <a:off x="17509575" y="4896612"/>
            <a:ext cx="554300" cy="577396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23">
            <a:alphaModFix amt="71000"/>
          </a:blip>
          <a:srcRect/>
          <a:stretch>
            <a:fillRect/>
          </a:stretch>
        </p:blipFill>
        <p:spPr>
          <a:xfrm rot="-1221735">
            <a:off x="17085962" y="3338385"/>
            <a:ext cx="397359" cy="413915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23">
            <a:alphaModFix amt="71000"/>
          </a:blip>
          <a:srcRect/>
          <a:stretch>
            <a:fillRect/>
          </a:stretch>
        </p:blipFill>
        <p:spPr>
          <a:xfrm>
            <a:off x="17517576" y="1957766"/>
            <a:ext cx="269149" cy="280364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23">
            <a:alphaModFix amt="71000"/>
          </a:blip>
          <a:srcRect/>
          <a:stretch>
            <a:fillRect/>
          </a:stretch>
        </p:blipFill>
        <p:spPr>
          <a:xfrm rot="-599390">
            <a:off x="421312" y="5056909"/>
            <a:ext cx="554300" cy="577396"/>
          </a:xfrm>
          <a:prstGeom prst="rect">
            <a:avLst/>
          </a:prstGeom>
        </p:spPr>
      </p:pic>
      <p:pic>
        <p:nvPicPr>
          <p:cNvPr id="24" name="Picture 24"/>
          <p:cNvPicPr>
            <a:picLocks noChangeAspect="1"/>
          </p:cNvPicPr>
          <p:nvPr/>
        </p:nvPicPr>
        <p:blipFill>
          <a:blip r:embed="rId23">
            <a:alphaModFix amt="71000"/>
          </a:blip>
          <a:srcRect/>
          <a:stretch>
            <a:fillRect/>
          </a:stretch>
        </p:blipFill>
        <p:spPr>
          <a:xfrm rot="368085">
            <a:off x="788009" y="3418711"/>
            <a:ext cx="397359" cy="413915"/>
          </a:xfrm>
          <a:prstGeom prst="rect">
            <a:avLst/>
          </a:prstGeom>
        </p:spPr>
      </p:pic>
      <p:pic>
        <p:nvPicPr>
          <p:cNvPr id="25" name="Picture 25"/>
          <p:cNvPicPr>
            <a:picLocks noChangeAspect="1"/>
          </p:cNvPicPr>
          <p:nvPr/>
        </p:nvPicPr>
        <p:blipFill>
          <a:blip r:embed="rId23">
            <a:alphaModFix amt="71000"/>
          </a:blip>
          <a:srcRect/>
          <a:stretch>
            <a:fillRect/>
          </a:stretch>
        </p:blipFill>
        <p:spPr>
          <a:xfrm rot="-980286">
            <a:off x="463881" y="1925570"/>
            <a:ext cx="269149" cy="280364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24"/>
          <a:srcRect/>
          <a:stretch>
            <a:fillRect/>
          </a:stretch>
        </p:blipFill>
        <p:spPr>
          <a:xfrm>
            <a:off x="12445942" y="6532526"/>
            <a:ext cx="978075" cy="934061"/>
          </a:xfrm>
          <a:prstGeom prst="rect">
            <a:avLst/>
          </a:prstGeom>
        </p:spPr>
      </p:pic>
      <p:sp>
        <p:nvSpPr>
          <p:cNvPr id="27" name="TextBox 27"/>
          <p:cNvSpPr txBox="1"/>
          <p:nvPr/>
        </p:nvSpPr>
        <p:spPr>
          <a:xfrm>
            <a:off x="4123340" y="8477911"/>
            <a:ext cx="10249611" cy="887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89"/>
              </a:lnSpc>
            </a:pPr>
            <a:r>
              <a:rPr lang="en-US" sz="2563">
                <a:solidFill>
                  <a:srgbClr val="FFFFFF"/>
                </a:solidFill>
                <a:latin typeface="Disket Mono"/>
              </a:rPr>
              <a:t>Dosen pengampu:</a:t>
            </a:r>
          </a:p>
          <a:p>
            <a:pPr algn="ctr">
              <a:lnSpc>
                <a:spcPts val="3589"/>
              </a:lnSpc>
              <a:spcBef>
                <a:spcPct val="0"/>
              </a:spcBef>
            </a:pPr>
            <a:r>
              <a:rPr lang="en-US" sz="2563">
                <a:solidFill>
                  <a:srgbClr val="FFFFFF"/>
                </a:solidFill>
                <a:latin typeface="Disket Mono"/>
              </a:rPr>
              <a:t>MUHAMMAD HABIB ALGIFARI, S.KOM., M.T.I.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761650" y="2394894"/>
            <a:ext cx="14661787" cy="3087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59"/>
              </a:lnSpc>
            </a:pPr>
            <a:r>
              <a:rPr lang="en-US" sz="10499" dirty="0">
                <a:solidFill>
                  <a:srgbClr val="FF63D8"/>
                </a:solidFill>
                <a:latin typeface="Arcade Gamer"/>
              </a:rPr>
              <a:t> THE RUNNING CAT GAME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3871769" y="639469"/>
            <a:ext cx="10441549" cy="336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63"/>
              </a:lnSpc>
            </a:pPr>
            <a:r>
              <a:rPr lang="en-US" sz="2199">
                <a:solidFill>
                  <a:srgbClr val="FFFFFF"/>
                </a:solidFill>
                <a:latin typeface="Arcade Gamer"/>
              </a:rPr>
              <a:t>TUGAS BESAR </a:t>
            </a:r>
            <a:r>
              <a:rPr lang="en-US" sz="2199">
                <a:solidFill>
                  <a:srgbClr val="10D000"/>
                </a:solidFill>
                <a:latin typeface="Arcade Gamer"/>
              </a:rPr>
              <a:t>PEMROGRAMAN BERORIENTASI OBJEK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14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185970" y="2426952"/>
            <a:ext cx="18473970" cy="10391608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272056" y="1319519"/>
            <a:ext cx="8498963" cy="2672067"/>
            <a:chOff x="0" y="0"/>
            <a:chExt cx="2238410" cy="70375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238410" cy="703754"/>
            </a:xfrm>
            <a:custGeom>
              <a:avLst/>
              <a:gdLst/>
              <a:ahLst/>
              <a:cxnLst/>
              <a:rect l="l" t="t" r="r" b="b"/>
              <a:pathLst>
                <a:path w="2238410" h="703754">
                  <a:moveTo>
                    <a:pt x="44635" y="0"/>
                  </a:moveTo>
                  <a:lnTo>
                    <a:pt x="2193775" y="0"/>
                  </a:lnTo>
                  <a:cubicBezTo>
                    <a:pt x="2218426" y="0"/>
                    <a:pt x="2238410" y="19984"/>
                    <a:pt x="2238410" y="44635"/>
                  </a:cubicBezTo>
                  <a:lnTo>
                    <a:pt x="2238410" y="659119"/>
                  </a:lnTo>
                  <a:cubicBezTo>
                    <a:pt x="2238410" y="683770"/>
                    <a:pt x="2218426" y="703754"/>
                    <a:pt x="2193775" y="703754"/>
                  </a:cubicBezTo>
                  <a:lnTo>
                    <a:pt x="44635" y="703754"/>
                  </a:lnTo>
                  <a:cubicBezTo>
                    <a:pt x="19984" y="703754"/>
                    <a:pt x="0" y="683770"/>
                    <a:pt x="0" y="659119"/>
                  </a:cubicBezTo>
                  <a:lnTo>
                    <a:pt x="0" y="44635"/>
                  </a:lnTo>
                  <a:cubicBezTo>
                    <a:pt x="0" y="19984"/>
                    <a:pt x="19984" y="0"/>
                    <a:pt x="44635" y="0"/>
                  </a:cubicBezTo>
                  <a:close/>
                </a:path>
              </a:pathLst>
            </a:custGeom>
            <a:solidFill>
              <a:srgbClr val="000000"/>
            </a:solidFill>
            <a:ln w="47625">
              <a:solidFill>
                <a:srgbClr val="21EF8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954904" y="4931977"/>
            <a:ext cx="758368" cy="80981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0" y="9465127"/>
            <a:ext cx="21945600" cy="1103930"/>
            <a:chOff x="0" y="0"/>
            <a:chExt cx="29260800" cy="1471907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9753600" cy="1471907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9753600" y="0"/>
              <a:ext cx="9753600" cy="1471907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9507200" y="0"/>
              <a:ext cx="9753600" cy="1471907"/>
            </a:xfrm>
            <a:prstGeom prst="rect">
              <a:avLst/>
            </a:prstGeom>
          </p:spPr>
        </p:pic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1938215" y="6592558"/>
            <a:ext cx="1021041" cy="454363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5193988" y="6169512"/>
            <a:ext cx="772120" cy="877409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8541783" y="5028797"/>
            <a:ext cx="1018464" cy="616171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15224680" y="4803539"/>
            <a:ext cx="769314" cy="859569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p:blipFill>
        <p:spPr>
          <a:xfrm>
            <a:off x="14897062" y="588745"/>
            <a:ext cx="2193866" cy="362985"/>
          </a:xfrm>
          <a:prstGeom prst="rect">
            <a:avLst/>
          </a:prstGeom>
        </p:spPr>
      </p:pic>
      <p:grpSp>
        <p:nvGrpSpPr>
          <p:cNvPr id="16" name="Group 16"/>
          <p:cNvGrpSpPr/>
          <p:nvPr/>
        </p:nvGrpSpPr>
        <p:grpSpPr>
          <a:xfrm>
            <a:off x="1154261" y="458030"/>
            <a:ext cx="1211480" cy="624416"/>
            <a:chOff x="0" y="0"/>
            <a:chExt cx="1615307" cy="832555"/>
          </a:xfrm>
        </p:grpSpPr>
        <p:sp>
          <p:nvSpPr>
            <p:cNvPr id="17" name="TextBox 17"/>
            <p:cNvSpPr txBox="1"/>
            <p:nvPr/>
          </p:nvSpPr>
          <p:spPr>
            <a:xfrm>
              <a:off x="832555" y="182175"/>
              <a:ext cx="782752" cy="4457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63"/>
                </a:lnSpc>
              </a:pPr>
              <a:r>
                <a:rPr lang="en-US" sz="2199">
                  <a:solidFill>
                    <a:srgbClr val="FFFFFF"/>
                  </a:solidFill>
                  <a:latin typeface="Arcade Gamer"/>
                </a:rPr>
                <a:t>01</a:t>
              </a:r>
            </a:p>
          </p:txBody>
        </p:sp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rcRect/>
            <a:stretch>
              <a:fillRect/>
            </a:stretch>
          </p:blipFill>
          <p:spPr>
            <a:xfrm rot="2775787">
              <a:off x="121853" y="121853"/>
              <a:ext cx="588848" cy="588848"/>
            </a:xfrm>
            <a:prstGeom prst="rect">
              <a:avLst/>
            </a:prstGeom>
          </p:spPr>
        </p:pic>
      </p:grpSp>
      <p:grpSp>
        <p:nvGrpSpPr>
          <p:cNvPr id="19" name="Group 19"/>
          <p:cNvGrpSpPr/>
          <p:nvPr/>
        </p:nvGrpSpPr>
        <p:grpSpPr>
          <a:xfrm>
            <a:off x="4111596" y="598993"/>
            <a:ext cx="862336" cy="327152"/>
            <a:chOff x="0" y="0"/>
            <a:chExt cx="1149782" cy="436203"/>
          </a:xfrm>
        </p:grpSpPr>
        <p:sp>
          <p:nvSpPr>
            <p:cNvPr id="20" name="TextBox 20"/>
            <p:cNvSpPr txBox="1"/>
            <p:nvPr/>
          </p:nvSpPr>
          <p:spPr>
            <a:xfrm>
              <a:off x="367030" y="-9525"/>
              <a:ext cx="782752" cy="4457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63"/>
                </a:lnSpc>
              </a:pPr>
              <a:r>
                <a:rPr lang="en-US" sz="2199">
                  <a:solidFill>
                    <a:srgbClr val="FFFFFF"/>
                  </a:solidFill>
                  <a:latin typeface="Arcade Gamer"/>
                </a:rPr>
                <a:t>12</a:t>
              </a:r>
            </a:p>
          </p:txBody>
        </p:sp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rcRect/>
            <a:stretch>
              <a:fillRect/>
            </a:stretch>
          </p:blipFill>
          <p:spPr>
            <a:xfrm>
              <a:off x="0" y="20313"/>
              <a:ext cx="367030" cy="332329"/>
            </a:xfrm>
            <a:prstGeom prst="rect">
              <a:avLst/>
            </a:prstGeom>
          </p:spPr>
        </p:pic>
      </p:grpSp>
      <p:grpSp>
        <p:nvGrpSpPr>
          <p:cNvPr id="22" name="Group 22"/>
          <p:cNvGrpSpPr/>
          <p:nvPr/>
        </p:nvGrpSpPr>
        <p:grpSpPr>
          <a:xfrm>
            <a:off x="2783635" y="573230"/>
            <a:ext cx="908861" cy="327152"/>
            <a:chOff x="0" y="0"/>
            <a:chExt cx="1211815" cy="436203"/>
          </a:xfrm>
        </p:grpSpPr>
        <p:sp>
          <p:nvSpPr>
            <p:cNvPr id="23" name="TextBox 23"/>
            <p:cNvSpPr txBox="1"/>
            <p:nvPr/>
          </p:nvSpPr>
          <p:spPr>
            <a:xfrm>
              <a:off x="429063" y="-9525"/>
              <a:ext cx="782752" cy="4457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63"/>
                </a:lnSpc>
              </a:pPr>
              <a:r>
                <a:rPr lang="en-US" sz="2199">
                  <a:solidFill>
                    <a:srgbClr val="FFFFFF"/>
                  </a:solidFill>
                  <a:latin typeface="Arcade Gamer"/>
                </a:rPr>
                <a:t>07</a:t>
              </a:r>
            </a:p>
          </p:txBody>
        </p:sp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rcRect/>
            <a:stretch>
              <a:fillRect/>
            </a:stretch>
          </p:blipFill>
          <p:spPr>
            <a:xfrm>
              <a:off x="0" y="58413"/>
              <a:ext cx="429063" cy="332329"/>
            </a:xfrm>
            <a:prstGeom prst="rect">
              <a:avLst/>
            </a:prstGeom>
          </p:spPr>
        </p:pic>
      </p:grpSp>
      <p:sp>
        <p:nvSpPr>
          <p:cNvPr id="25" name="TextBox 25"/>
          <p:cNvSpPr txBox="1"/>
          <p:nvPr/>
        </p:nvSpPr>
        <p:spPr>
          <a:xfrm>
            <a:off x="453996" y="5991349"/>
            <a:ext cx="3657600" cy="7370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dirty="0">
                <a:solidFill>
                  <a:srgbClr val="FFFFFF"/>
                </a:solidFill>
                <a:latin typeface="Disket Mono"/>
              </a:rPr>
              <a:t>Fadel Malik</a:t>
            </a:r>
            <a:endParaRPr lang="en-US" sz="2100" dirty="0">
              <a:solidFill>
                <a:srgbClr val="FFFFFF"/>
              </a:solidFill>
              <a:latin typeface="Disket Mono"/>
              <a:hlinkClick r:id="rId19" action="ppaction://hlinksldjump"/>
            </a:endParaRPr>
          </a:p>
          <a:p>
            <a:pPr algn="ctr">
              <a:lnSpc>
                <a:spcPts val="2940"/>
              </a:lnSpc>
            </a:pPr>
            <a:r>
              <a:rPr lang="en-US" sz="2100" dirty="0">
                <a:solidFill>
                  <a:srgbClr val="FFFFFF"/>
                </a:solidFill>
                <a:latin typeface="Disket Mono"/>
              </a:rPr>
              <a:t>121140165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5287100" y="2002786"/>
            <a:ext cx="7217666" cy="12960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520"/>
              </a:lnSpc>
            </a:pPr>
            <a:r>
              <a:rPr lang="en-US" sz="8500">
                <a:solidFill>
                  <a:srgbClr val="FF63D8"/>
                </a:solidFill>
                <a:latin typeface="Arcade Gamer"/>
              </a:rPr>
              <a:t>MEMBERS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3577832" y="7509961"/>
            <a:ext cx="3657600" cy="1108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dirty="0" err="1">
                <a:solidFill>
                  <a:schemeClr val="bg1"/>
                </a:solidFill>
                <a:latin typeface="Disket Mono"/>
              </a:rPr>
              <a:t>Maleakhi</a:t>
            </a:r>
            <a:r>
              <a:rPr lang="en-US" sz="2100" dirty="0">
                <a:solidFill>
                  <a:schemeClr val="bg1"/>
                </a:solidFill>
                <a:latin typeface="Disket Mono"/>
              </a:rPr>
              <a:t> </a:t>
            </a:r>
            <a:r>
              <a:rPr lang="en-US" sz="2100" dirty="0" err="1">
                <a:solidFill>
                  <a:schemeClr val="bg1"/>
                </a:solidFill>
                <a:latin typeface="Disket Mono"/>
              </a:rPr>
              <a:t>Pratama</a:t>
            </a:r>
            <a:r>
              <a:rPr lang="en-US" sz="2100" dirty="0">
                <a:solidFill>
                  <a:schemeClr val="bg1"/>
                </a:solidFill>
                <a:latin typeface="Disket Mono"/>
              </a:rPr>
              <a:t> </a:t>
            </a:r>
            <a:r>
              <a:rPr lang="en-US" sz="2100" dirty="0" err="1">
                <a:solidFill>
                  <a:schemeClr val="bg1"/>
                </a:solidFill>
                <a:latin typeface="Disket Mono"/>
              </a:rPr>
              <a:t>Tobing</a:t>
            </a:r>
            <a:endParaRPr lang="en-US" sz="2100" dirty="0">
              <a:solidFill>
                <a:schemeClr val="bg1"/>
              </a:solidFill>
              <a:latin typeface="Disket Mono"/>
              <a:hlinkClick r:id="rId19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lnSpc>
                <a:spcPts val="2940"/>
              </a:lnSpc>
            </a:pPr>
            <a:r>
              <a:rPr lang="en-US" sz="2100" dirty="0">
                <a:solidFill>
                  <a:srgbClr val="FFFFFF"/>
                </a:solidFill>
                <a:latin typeface="Disket Mono"/>
              </a:rPr>
              <a:t>121140225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123361" y="6082732"/>
            <a:ext cx="3657600" cy="7370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dirty="0" err="1">
                <a:solidFill>
                  <a:srgbClr val="FFFFFF"/>
                </a:solidFill>
                <a:latin typeface="Disket Mono"/>
              </a:rPr>
              <a:t>M.Taqy</a:t>
            </a:r>
            <a:r>
              <a:rPr lang="en-US" sz="2100" dirty="0">
                <a:solidFill>
                  <a:srgbClr val="FFFFFF"/>
                </a:solidFill>
                <a:latin typeface="Disket Mono"/>
              </a:rPr>
              <a:t> Abdullah</a:t>
            </a:r>
            <a:endParaRPr lang="en-US" sz="2100" dirty="0">
              <a:solidFill>
                <a:srgbClr val="FFFFFF"/>
              </a:solidFill>
              <a:latin typeface="Disket Mono"/>
              <a:hlinkClick r:id="rId19" action="ppaction://hlinksldjump"/>
            </a:endParaRPr>
          </a:p>
          <a:p>
            <a:pPr algn="ctr">
              <a:lnSpc>
                <a:spcPts val="2940"/>
              </a:lnSpc>
            </a:pPr>
            <a:r>
              <a:rPr lang="en-US" sz="2100" dirty="0">
                <a:solidFill>
                  <a:srgbClr val="FFFFFF"/>
                </a:solidFill>
                <a:latin typeface="Disket Mono"/>
              </a:rPr>
              <a:t>121140166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675967" y="7575131"/>
            <a:ext cx="3657600" cy="7370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dirty="0">
                <a:solidFill>
                  <a:srgbClr val="FFFFFF"/>
                </a:solidFill>
                <a:latin typeface="Disket Mono"/>
              </a:rPr>
              <a:t>NOVA YUTAVIA</a:t>
            </a:r>
          </a:p>
          <a:p>
            <a:pPr algn="ctr">
              <a:lnSpc>
                <a:spcPts val="2940"/>
              </a:lnSpc>
            </a:pPr>
            <a:r>
              <a:rPr lang="en-US" sz="2100" dirty="0">
                <a:solidFill>
                  <a:srgbClr val="FFFFFF"/>
                </a:solidFill>
                <a:latin typeface="Disket Mono"/>
              </a:rPr>
              <a:t>121140019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3896551" y="6082732"/>
            <a:ext cx="3657600" cy="7370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Disket Mono"/>
              </a:rPr>
              <a:t>SINDIKIA AL ULYA N</a:t>
            </a:r>
          </a:p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Disket Mono"/>
              </a:rPr>
              <a:t>121140095</a:t>
            </a:r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10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532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0" y="9705109"/>
            <a:ext cx="18288000" cy="1163782"/>
            <a:chOff x="0" y="0"/>
            <a:chExt cx="24384000" cy="1551709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8128000" cy="155170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8128000" y="0"/>
              <a:ext cx="8128000" cy="155170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16256000" y="0"/>
              <a:ext cx="8128000" cy="1551709"/>
            </a:xfrm>
            <a:prstGeom prst="rect">
              <a:avLst/>
            </a:prstGeom>
          </p:spPr>
        </p:pic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3381398" y="8857429"/>
            <a:ext cx="2913900" cy="84768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5808423" y="8857429"/>
            <a:ext cx="2913900" cy="84768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12370867" y="8883029"/>
            <a:ext cx="471618" cy="84768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8985811" y="6981328"/>
            <a:ext cx="548836" cy="587276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2576175" y="4869616"/>
            <a:ext cx="587276" cy="547769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p:blipFill>
        <p:spPr>
          <a:xfrm>
            <a:off x="9134173" y="2188204"/>
            <a:ext cx="548836" cy="587276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rcRect/>
          <a:stretch>
            <a:fillRect/>
          </a:stretch>
        </p:blipFill>
        <p:spPr>
          <a:xfrm>
            <a:off x="15119233" y="4866849"/>
            <a:ext cx="587276" cy="547769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-337725" y="8857429"/>
            <a:ext cx="2913900" cy="84768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rcRect/>
          <a:stretch>
            <a:fillRect/>
          </a:stretch>
        </p:blipFill>
        <p:spPr>
          <a:xfrm>
            <a:off x="8937822" y="661499"/>
            <a:ext cx="941540" cy="734401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20"/>
          <a:srcRect/>
          <a:stretch>
            <a:fillRect/>
          </a:stretch>
        </p:blipFill>
        <p:spPr>
          <a:xfrm>
            <a:off x="3219406" y="3187054"/>
            <a:ext cx="517579" cy="539145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20"/>
          <a:srcRect/>
          <a:stretch>
            <a:fillRect/>
          </a:stretch>
        </p:blipFill>
        <p:spPr>
          <a:xfrm>
            <a:off x="14579558" y="3456627"/>
            <a:ext cx="517579" cy="539145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2"/>
              </a:ext>
            </a:extLst>
          </a:blip>
          <a:srcRect r="80768"/>
          <a:stretch>
            <a:fillRect/>
          </a:stretch>
        </p:blipFill>
        <p:spPr>
          <a:xfrm>
            <a:off x="1250087" y="1249373"/>
            <a:ext cx="843782" cy="662098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4"/>
              </a:ext>
            </a:extLst>
          </a:blip>
          <a:srcRect r="80768"/>
          <a:stretch>
            <a:fillRect/>
          </a:stretch>
        </p:blipFill>
        <p:spPr>
          <a:xfrm>
            <a:off x="16316180" y="7166335"/>
            <a:ext cx="843782" cy="662098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6"/>
              </a:ext>
            </a:extLst>
          </a:blip>
          <a:srcRect/>
          <a:stretch>
            <a:fillRect/>
          </a:stretch>
        </p:blipFill>
        <p:spPr>
          <a:xfrm>
            <a:off x="1450591" y="1303689"/>
            <a:ext cx="442773" cy="553467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6"/>
              </a:ext>
            </a:extLst>
          </a:blip>
          <a:srcRect/>
          <a:stretch>
            <a:fillRect/>
          </a:stretch>
        </p:blipFill>
        <p:spPr>
          <a:xfrm>
            <a:off x="16516684" y="7274966"/>
            <a:ext cx="442773" cy="553467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8"/>
              </a:ext>
            </a:extLst>
          </a:blip>
          <a:srcRect b="9173"/>
          <a:stretch>
            <a:fillRect/>
          </a:stretch>
        </p:blipFill>
        <p:spPr>
          <a:xfrm flipH="1">
            <a:off x="7621490" y="8654484"/>
            <a:ext cx="1787102" cy="1050626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0"/>
              </a:ext>
            </a:extLst>
          </a:blip>
          <a:srcRect/>
          <a:stretch>
            <a:fillRect/>
          </a:stretch>
        </p:blipFill>
        <p:spPr>
          <a:xfrm>
            <a:off x="4364491" y="8207085"/>
            <a:ext cx="964183" cy="1498024"/>
          </a:xfrm>
          <a:prstGeom prst="rect">
            <a:avLst/>
          </a:prstGeom>
        </p:spPr>
      </p:pic>
      <p:pic>
        <p:nvPicPr>
          <p:cNvPr id="24" name="Picture 2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450591" y="8857429"/>
            <a:ext cx="2913900" cy="847680"/>
          </a:xfrm>
          <a:prstGeom prst="rect">
            <a:avLst/>
          </a:prstGeom>
        </p:spPr>
      </p:pic>
      <p:sp>
        <p:nvSpPr>
          <p:cNvPr id="25" name="TextBox 25"/>
          <p:cNvSpPr txBox="1"/>
          <p:nvPr/>
        </p:nvSpPr>
        <p:spPr>
          <a:xfrm>
            <a:off x="3219406" y="4487967"/>
            <a:ext cx="11899827" cy="12960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20"/>
              </a:lnSpc>
            </a:pPr>
            <a:r>
              <a:rPr lang="en-US" sz="8500" dirty="0">
                <a:solidFill>
                  <a:srgbClr val="C43F45"/>
                </a:solidFill>
                <a:latin typeface="Arcade Gamer"/>
              </a:rPr>
              <a:t>GAME CONCEPT</a:t>
            </a:r>
          </a:p>
        </p:txBody>
      </p:sp>
    </p:spTree>
  </p:cSld>
  <p:clrMapOvr>
    <a:masterClrMapping/>
  </p:clrMapOvr>
  <p:transition>
    <p:cover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10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983774" y="492054"/>
            <a:ext cx="16320453" cy="7655500"/>
            <a:chOff x="-11767" y="-90799"/>
            <a:chExt cx="4274726" cy="1870959"/>
          </a:xfrm>
        </p:grpSpPr>
        <p:sp>
          <p:nvSpPr>
            <p:cNvPr id="4" name="Freeform 4"/>
            <p:cNvSpPr/>
            <p:nvPr/>
          </p:nvSpPr>
          <p:spPr>
            <a:xfrm>
              <a:off x="-11767" y="-90799"/>
              <a:ext cx="4274726" cy="1870959"/>
            </a:xfrm>
            <a:custGeom>
              <a:avLst/>
              <a:gdLst/>
              <a:ahLst/>
              <a:cxnLst/>
              <a:rect l="l" t="t" r="r" b="b"/>
              <a:pathLst>
                <a:path w="4274726" h="1870959">
                  <a:moveTo>
                    <a:pt x="23373" y="0"/>
                  </a:moveTo>
                  <a:lnTo>
                    <a:pt x="4251353" y="0"/>
                  </a:lnTo>
                  <a:cubicBezTo>
                    <a:pt x="4264261" y="0"/>
                    <a:pt x="4274726" y="10464"/>
                    <a:pt x="4274726" y="23373"/>
                  </a:cubicBezTo>
                  <a:lnTo>
                    <a:pt x="4274726" y="1847587"/>
                  </a:lnTo>
                  <a:cubicBezTo>
                    <a:pt x="4274726" y="1860495"/>
                    <a:pt x="4264261" y="1870959"/>
                    <a:pt x="4251353" y="1870959"/>
                  </a:cubicBezTo>
                  <a:lnTo>
                    <a:pt x="23373" y="1870959"/>
                  </a:lnTo>
                  <a:cubicBezTo>
                    <a:pt x="10464" y="1870959"/>
                    <a:pt x="0" y="1860495"/>
                    <a:pt x="0" y="1847587"/>
                  </a:cubicBezTo>
                  <a:lnTo>
                    <a:pt x="0" y="23373"/>
                  </a:lnTo>
                  <a:cubicBezTo>
                    <a:pt x="0" y="10464"/>
                    <a:pt x="10464" y="0"/>
                    <a:pt x="23373" y="0"/>
                  </a:cubicBezTo>
                  <a:close/>
                </a:path>
              </a:pathLst>
            </a:custGeom>
            <a:solidFill>
              <a:srgbClr val="000000"/>
            </a:solidFill>
            <a:ln w="47625">
              <a:solidFill>
                <a:srgbClr val="8488F4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>
                <a:lnSpc>
                  <a:spcPts val="3359"/>
                </a:lnSpc>
              </a:pPr>
              <a:r>
                <a:rPr lang="en-US" sz="2399">
                  <a:solidFill>
                    <a:srgbClr val="FFFFFF"/>
                  </a:solidFill>
                  <a:latin typeface="Disket Mono"/>
                </a:rPr>
                <a:t>   </a:t>
              </a:r>
            </a:p>
            <a:p>
              <a:pPr>
                <a:lnSpc>
                  <a:spcPts val="3359"/>
                </a:lnSpc>
              </a:pPr>
              <a:endParaRPr lang="en-US" sz="2399">
                <a:solidFill>
                  <a:srgbClr val="FFFFFF"/>
                </a:solidFill>
                <a:latin typeface="Disket Mono"/>
              </a:endParaRP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6611830" y="9429750"/>
            <a:ext cx="4914150" cy="142957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9963834" y="9093726"/>
            <a:ext cx="4914150" cy="1429571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3942593" y="8915902"/>
            <a:ext cx="4914150" cy="1429571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1028700" y="8758380"/>
            <a:ext cx="2738586" cy="692037"/>
            <a:chOff x="0" y="0"/>
            <a:chExt cx="721274" cy="18226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721274" cy="182265"/>
            </a:xfrm>
            <a:custGeom>
              <a:avLst/>
              <a:gdLst/>
              <a:ahLst/>
              <a:cxnLst/>
              <a:rect l="l" t="t" r="r" b="b"/>
              <a:pathLst>
                <a:path w="721274" h="182265">
                  <a:moveTo>
                    <a:pt x="91132" y="0"/>
                  </a:moveTo>
                  <a:lnTo>
                    <a:pt x="630141" y="0"/>
                  </a:lnTo>
                  <a:cubicBezTo>
                    <a:pt x="654311" y="0"/>
                    <a:pt x="677491" y="9601"/>
                    <a:pt x="694582" y="26692"/>
                  </a:cubicBezTo>
                  <a:cubicBezTo>
                    <a:pt x="711672" y="43783"/>
                    <a:pt x="721274" y="66963"/>
                    <a:pt x="721274" y="91132"/>
                  </a:cubicBezTo>
                  <a:lnTo>
                    <a:pt x="721274" y="91132"/>
                  </a:lnTo>
                  <a:cubicBezTo>
                    <a:pt x="721274" y="115302"/>
                    <a:pt x="711672" y="138482"/>
                    <a:pt x="694582" y="155573"/>
                  </a:cubicBezTo>
                  <a:cubicBezTo>
                    <a:pt x="677491" y="172663"/>
                    <a:pt x="654311" y="182265"/>
                    <a:pt x="630141" y="182265"/>
                  </a:cubicBezTo>
                  <a:lnTo>
                    <a:pt x="91132" y="182265"/>
                  </a:lnTo>
                  <a:cubicBezTo>
                    <a:pt x="66963" y="182265"/>
                    <a:pt x="43783" y="172663"/>
                    <a:pt x="26692" y="155573"/>
                  </a:cubicBezTo>
                  <a:cubicBezTo>
                    <a:pt x="9601" y="138482"/>
                    <a:pt x="0" y="115302"/>
                    <a:pt x="0" y="91132"/>
                  </a:cubicBezTo>
                  <a:lnTo>
                    <a:pt x="0" y="91132"/>
                  </a:lnTo>
                  <a:cubicBezTo>
                    <a:pt x="0" y="66963"/>
                    <a:pt x="9601" y="43783"/>
                    <a:pt x="26692" y="26692"/>
                  </a:cubicBezTo>
                  <a:cubicBezTo>
                    <a:pt x="43783" y="9601"/>
                    <a:pt x="66963" y="0"/>
                    <a:pt x="91132" y="0"/>
                  </a:cubicBezTo>
                  <a:close/>
                </a:path>
              </a:pathLst>
            </a:custGeom>
            <a:solidFill>
              <a:srgbClr val="21EF80"/>
            </a:solidFill>
            <a:ln>
              <a:noFill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1820"/>
                </a:lnSpc>
              </a:pPr>
              <a:r>
                <a:rPr lang="en-US" sz="1300">
                  <a:solidFill>
                    <a:srgbClr val="000000"/>
                  </a:solidFill>
                  <a:latin typeface="Arcade Gamer"/>
                </a:rPr>
                <a:t>the running cat</a:t>
              </a:r>
            </a:p>
          </p:txBody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2804498" y="9789461"/>
            <a:ext cx="4914150" cy="1429571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5261573" y="8758380"/>
            <a:ext cx="2348115" cy="1744615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983773" y="857383"/>
            <a:ext cx="15966915" cy="67898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82930" lvl="1" indent="-291465" algn="just">
              <a:lnSpc>
                <a:spcPts val="3779"/>
              </a:lnSpc>
              <a:buFont typeface="Arial"/>
              <a:buChar char="•"/>
            </a:pPr>
            <a:r>
              <a:rPr lang="en-US" sz="2700" dirty="0">
                <a:solidFill>
                  <a:srgbClr val="FFFFFF"/>
                </a:solidFill>
                <a:latin typeface="Disket Mono"/>
              </a:rPr>
              <a:t>Player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berada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di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tengan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layar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yang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terlihat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terus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berjalan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ke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arah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kanan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.</a:t>
            </a:r>
          </a:p>
          <a:p>
            <a:pPr marL="582930" lvl="1" indent="-291465" algn="just">
              <a:lnSpc>
                <a:spcPts val="3779"/>
              </a:lnSpc>
              <a:buFont typeface="Arial"/>
              <a:buChar char="•"/>
            </a:pPr>
            <a:r>
              <a:rPr lang="en-US" sz="2700" dirty="0">
                <a:solidFill>
                  <a:srgbClr val="FFFFFF"/>
                </a:solidFill>
                <a:latin typeface="Disket Mono"/>
              </a:rPr>
              <a:t>Player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bisa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melakukan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Tiga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aksi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yaitu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melompat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,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berjalan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ke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arah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kiri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dan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berjalan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ke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arah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kanan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. </a:t>
            </a:r>
          </a:p>
          <a:p>
            <a:pPr marL="582930" lvl="1" indent="-291465" algn="just">
              <a:lnSpc>
                <a:spcPts val="3779"/>
              </a:lnSpc>
              <a:buFont typeface="Arial"/>
              <a:buChar char="•"/>
            </a:pPr>
            <a:r>
              <a:rPr lang="en-US" sz="2700" dirty="0">
                <a:solidFill>
                  <a:srgbClr val="FFFFFF"/>
                </a:solidFill>
                <a:latin typeface="Disket Mono"/>
              </a:rPr>
              <a:t>Cara player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melompat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adalah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dengan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menekan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(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spasi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).</a:t>
            </a:r>
          </a:p>
          <a:p>
            <a:pPr marL="582930" lvl="1" indent="-291465" algn="just">
              <a:lnSpc>
                <a:spcPts val="3779"/>
              </a:lnSpc>
              <a:buFont typeface="Arial"/>
              <a:buChar char="•"/>
            </a:pPr>
            <a:r>
              <a:rPr lang="en-US" sz="2700" dirty="0">
                <a:solidFill>
                  <a:srgbClr val="FFFFFF"/>
                </a:solidFill>
                <a:latin typeface="Disket Mono"/>
              </a:rPr>
              <a:t>Cara player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bergerak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ke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arah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kiri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adalah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dengan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menekan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(a).</a:t>
            </a:r>
          </a:p>
          <a:p>
            <a:pPr marL="582930" lvl="1" indent="-291465" algn="just">
              <a:lnSpc>
                <a:spcPts val="3779"/>
              </a:lnSpc>
              <a:buFont typeface="Arial"/>
              <a:buChar char="•"/>
            </a:pPr>
            <a:r>
              <a:rPr lang="en-US" sz="2700" dirty="0">
                <a:solidFill>
                  <a:srgbClr val="FFFFFF"/>
                </a:solidFill>
                <a:latin typeface="Disket Mono"/>
              </a:rPr>
              <a:t>Cara player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bergerak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ke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arah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kanan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adalah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dengan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menekan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(d).</a:t>
            </a:r>
          </a:p>
          <a:p>
            <a:pPr marL="582930" lvl="1" indent="-291465" algn="just">
              <a:lnSpc>
                <a:spcPts val="3779"/>
              </a:lnSpc>
              <a:buFont typeface="Arial"/>
              <a:buChar char="•"/>
            </a:pPr>
            <a:r>
              <a:rPr lang="en-US" sz="2700" dirty="0">
                <a:solidFill>
                  <a:srgbClr val="FFFFFF"/>
                </a:solidFill>
                <a:latin typeface="Disket Mono"/>
              </a:rPr>
              <a:t>Obstacle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bergerak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dari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kanan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ke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kiri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.</a:t>
            </a:r>
          </a:p>
          <a:p>
            <a:pPr marL="582930" lvl="1" indent="-291465" algn="just">
              <a:lnSpc>
                <a:spcPts val="3779"/>
              </a:lnSpc>
              <a:buFont typeface="Arial"/>
              <a:buChar char="•"/>
            </a:pPr>
            <a:r>
              <a:rPr lang="en-US" sz="2700" dirty="0">
                <a:solidFill>
                  <a:srgbClr val="FFFFFF"/>
                </a:solidFill>
                <a:latin typeface="Disket Mono"/>
              </a:rPr>
              <a:t>Lalu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terdapat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juga obstacle yang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bergerak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dari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kiri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ke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kanan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.</a:t>
            </a:r>
          </a:p>
          <a:p>
            <a:pPr marL="582930" lvl="1" indent="-291465" algn="just">
              <a:lnSpc>
                <a:spcPts val="3779"/>
              </a:lnSpc>
              <a:buFont typeface="Arial"/>
              <a:buChar char="•"/>
            </a:pP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Apabila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player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mengenai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Obstacle (collision)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maka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player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kalah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.</a:t>
            </a:r>
          </a:p>
          <a:p>
            <a:pPr marL="582930" lvl="1" indent="-291465" algn="just">
              <a:lnSpc>
                <a:spcPts val="3779"/>
              </a:lnSpc>
              <a:buFont typeface="Arial"/>
              <a:buChar char="•"/>
            </a:pPr>
            <a:r>
              <a:rPr lang="en-US" sz="2700" dirty="0">
                <a:solidFill>
                  <a:srgbClr val="FFFFFF"/>
                </a:solidFill>
                <a:latin typeface="Disket Mono"/>
              </a:rPr>
              <a:t>Obstacle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terdiri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dari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dua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jenis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, Obstacle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darat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dan Obstacle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udara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.</a:t>
            </a:r>
          </a:p>
          <a:p>
            <a:pPr marL="582930" lvl="1" indent="-291465" algn="just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700" dirty="0">
                <a:solidFill>
                  <a:srgbClr val="FFFFFF"/>
                </a:solidFill>
                <a:latin typeface="Disket Mono"/>
              </a:rPr>
              <a:t>Score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pemain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akan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ditunjukkan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saat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game </a:t>
            </a:r>
            <a:r>
              <a:rPr lang="en-US" sz="2700" dirty="0" err="1">
                <a:solidFill>
                  <a:srgbClr val="FFFFFF"/>
                </a:solidFill>
                <a:latin typeface="Disket Mono"/>
              </a:rPr>
              <a:t>berakhir</a:t>
            </a:r>
            <a:r>
              <a:rPr lang="en-US" sz="2700" dirty="0">
                <a:solidFill>
                  <a:srgbClr val="FFFFFF"/>
                </a:solidFill>
                <a:latin typeface="Disket Mono"/>
              </a:rPr>
              <a:t> di game over screen.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7EC4B0-3D4A-4E0B-B324-5AB5BCE72E18}"/>
              </a:ext>
            </a:extLst>
          </p:cNvPr>
          <p:cNvSpPr txBox="1"/>
          <p:nvPr/>
        </p:nvSpPr>
        <p:spPr>
          <a:xfrm>
            <a:off x="1256874" y="8862893"/>
            <a:ext cx="2271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cade Gamer" panose="020B0604020202020204" charset="0"/>
              </a:rPr>
              <a:t>Concepts</a:t>
            </a:r>
            <a:endParaRPr lang="en-ID" sz="2400" dirty="0">
              <a:latin typeface="Arcade Gamer" panose="020B0604020202020204" charset="0"/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14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185970" y="2934751"/>
            <a:ext cx="18473970" cy="1039160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0807632" y="1949135"/>
            <a:ext cx="6451668" cy="1075278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/>
          <a:srcRect l="8982" t="22631" r="5716" b="9753"/>
          <a:stretch>
            <a:fillRect/>
          </a:stretch>
        </p:blipFill>
        <p:spPr>
          <a:xfrm rot="5400000">
            <a:off x="12289066" y="1245277"/>
            <a:ext cx="3422229" cy="5564485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157167" y="5738634"/>
            <a:ext cx="5148885" cy="3367266"/>
            <a:chOff x="-26616" y="-66675"/>
            <a:chExt cx="1025600" cy="879475"/>
          </a:xfrm>
        </p:grpSpPr>
        <p:sp>
          <p:nvSpPr>
            <p:cNvPr id="6" name="Freeform 6"/>
            <p:cNvSpPr/>
            <p:nvPr/>
          </p:nvSpPr>
          <p:spPr>
            <a:xfrm>
              <a:off x="-26616" y="-11987"/>
              <a:ext cx="838937" cy="540656"/>
            </a:xfrm>
            <a:custGeom>
              <a:avLst/>
              <a:gdLst/>
              <a:ahLst/>
              <a:cxnLst/>
              <a:rect l="l" t="t" r="r" b="b"/>
              <a:pathLst>
                <a:path w="838937" h="540656">
                  <a:moveTo>
                    <a:pt x="119094" y="0"/>
                  </a:moveTo>
                  <a:lnTo>
                    <a:pt x="719843" y="0"/>
                  </a:lnTo>
                  <a:cubicBezTo>
                    <a:pt x="751429" y="0"/>
                    <a:pt x="781721" y="12547"/>
                    <a:pt x="804055" y="34882"/>
                  </a:cubicBezTo>
                  <a:cubicBezTo>
                    <a:pt x="826389" y="57216"/>
                    <a:pt x="838937" y="87508"/>
                    <a:pt x="838937" y="119094"/>
                  </a:cubicBezTo>
                  <a:lnTo>
                    <a:pt x="838937" y="421562"/>
                  </a:lnTo>
                  <a:cubicBezTo>
                    <a:pt x="838937" y="487336"/>
                    <a:pt x="785617" y="540656"/>
                    <a:pt x="719843" y="540656"/>
                  </a:cubicBezTo>
                  <a:lnTo>
                    <a:pt x="119094" y="540656"/>
                  </a:lnTo>
                  <a:cubicBezTo>
                    <a:pt x="53320" y="540656"/>
                    <a:pt x="0" y="487336"/>
                    <a:pt x="0" y="421562"/>
                  </a:cubicBezTo>
                  <a:lnTo>
                    <a:pt x="0" y="119094"/>
                  </a:lnTo>
                  <a:cubicBezTo>
                    <a:pt x="0" y="53320"/>
                    <a:pt x="53320" y="0"/>
                    <a:pt x="119094" y="0"/>
                  </a:cubicBezTo>
                  <a:close/>
                </a:path>
              </a:pathLst>
            </a:custGeom>
            <a:solidFill>
              <a:srgbClr val="000000"/>
            </a:solidFill>
            <a:ln w="47625">
              <a:solidFill>
                <a:srgbClr val="21EF80"/>
              </a:solidFill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-26616" y="-66675"/>
              <a:ext cx="1025600" cy="879475"/>
            </a:xfrm>
            <a:prstGeom prst="rect">
              <a:avLst/>
            </a:prstGeom>
          </p:spPr>
          <p:txBody>
            <a:bodyPr lIns="254000" tIns="254000" rIns="254000" bIns="254000" rtlCol="0" anchor="t"/>
            <a:lstStyle/>
            <a:p>
              <a:pPr>
                <a:lnSpc>
                  <a:spcPts val="3639"/>
                </a:lnSpc>
              </a:pPr>
              <a:r>
                <a:rPr lang="en-US" sz="2599" dirty="0">
                  <a:solidFill>
                    <a:srgbClr val="FFFFFF"/>
                  </a:solidFill>
                  <a:latin typeface="Disket Mono"/>
                </a:rPr>
                <a:t>Kelas = </a:t>
              </a:r>
            </a:p>
            <a:p>
              <a:pPr>
                <a:lnSpc>
                  <a:spcPts val="3639"/>
                </a:lnSpc>
              </a:pPr>
              <a:r>
                <a:rPr lang="en-US" sz="2599" dirty="0">
                  <a:solidFill>
                    <a:srgbClr val="FFFFFF"/>
                  </a:solidFill>
                  <a:latin typeface="Disket Mono"/>
                </a:rPr>
                <a:t>- Player</a:t>
              </a:r>
            </a:p>
            <a:p>
              <a:pPr>
                <a:lnSpc>
                  <a:spcPts val="3639"/>
                </a:lnSpc>
              </a:pPr>
              <a:r>
                <a:rPr lang="en-US" sz="2599" dirty="0">
                  <a:solidFill>
                    <a:srgbClr val="FFFFFF"/>
                  </a:solidFill>
                  <a:latin typeface="Disket Mono"/>
                </a:rPr>
                <a:t>- Obstacle </a:t>
              </a:r>
              <a:r>
                <a:rPr lang="en-US" sz="2599" dirty="0" err="1">
                  <a:solidFill>
                    <a:srgbClr val="FFFFFF"/>
                  </a:solidFill>
                  <a:latin typeface="Disket Mono"/>
                </a:rPr>
                <a:t>Kanan</a:t>
              </a:r>
              <a:endParaRPr lang="en-US" sz="2599" dirty="0">
                <a:solidFill>
                  <a:srgbClr val="FFFFFF"/>
                </a:solidFill>
                <a:latin typeface="Disket Mono"/>
              </a:endParaRPr>
            </a:p>
            <a:p>
              <a:pPr>
                <a:lnSpc>
                  <a:spcPts val="3639"/>
                </a:lnSpc>
              </a:pPr>
              <a:r>
                <a:rPr lang="en-US" sz="2599" dirty="0">
                  <a:solidFill>
                    <a:srgbClr val="FFFFFF"/>
                  </a:solidFill>
                  <a:latin typeface="Disket Mono"/>
                </a:rPr>
                <a:t>- Obstacle </a:t>
              </a:r>
              <a:r>
                <a:rPr lang="en-US" sz="2599" dirty="0" err="1">
                  <a:solidFill>
                    <a:srgbClr val="FFFFFF"/>
                  </a:solidFill>
                  <a:latin typeface="Disket Mono"/>
                </a:rPr>
                <a:t>kiri</a:t>
              </a:r>
              <a:endParaRPr lang="en-US" sz="2599" dirty="0">
                <a:solidFill>
                  <a:srgbClr val="FFFFFF"/>
                </a:solidFill>
                <a:latin typeface="Disket Mono"/>
              </a:endParaRPr>
            </a:p>
          </p:txBody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6514932" y="719461"/>
            <a:ext cx="744368" cy="331244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14000181" y="719461"/>
            <a:ext cx="2193866" cy="362985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1028700" y="668737"/>
            <a:ext cx="1082363" cy="464432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2486381" y="588745"/>
            <a:ext cx="1211480" cy="624416"/>
            <a:chOff x="0" y="0"/>
            <a:chExt cx="1615307" cy="832555"/>
          </a:xfrm>
        </p:grpSpPr>
        <p:sp>
          <p:nvSpPr>
            <p:cNvPr id="12" name="TextBox 12"/>
            <p:cNvSpPr txBox="1"/>
            <p:nvPr/>
          </p:nvSpPr>
          <p:spPr>
            <a:xfrm>
              <a:off x="832555" y="182175"/>
              <a:ext cx="782752" cy="4457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63"/>
                </a:lnSpc>
              </a:pPr>
              <a:r>
                <a:rPr lang="en-US" sz="2199">
                  <a:solidFill>
                    <a:srgbClr val="FFFFFF"/>
                  </a:solidFill>
                  <a:latin typeface="Arcade Gamer"/>
                </a:rPr>
                <a:t>01</a:t>
              </a:r>
            </a:p>
          </p:txBody>
        </p: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rcRect/>
            <a:stretch>
              <a:fillRect/>
            </a:stretch>
          </p:blipFill>
          <p:spPr>
            <a:xfrm rot="2775787">
              <a:off x="121853" y="121853"/>
              <a:ext cx="588848" cy="588848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5443716" y="729709"/>
            <a:ext cx="862336" cy="327152"/>
            <a:chOff x="0" y="0"/>
            <a:chExt cx="1149782" cy="436203"/>
          </a:xfrm>
        </p:grpSpPr>
        <p:sp>
          <p:nvSpPr>
            <p:cNvPr id="15" name="TextBox 15"/>
            <p:cNvSpPr txBox="1"/>
            <p:nvPr/>
          </p:nvSpPr>
          <p:spPr>
            <a:xfrm>
              <a:off x="367030" y="-9525"/>
              <a:ext cx="782752" cy="4457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63"/>
                </a:lnSpc>
              </a:pPr>
              <a:r>
                <a:rPr lang="en-US" sz="2199">
                  <a:solidFill>
                    <a:srgbClr val="FFFFFF"/>
                  </a:solidFill>
                  <a:latin typeface="Arcade Gamer"/>
                </a:rPr>
                <a:t>12</a:t>
              </a:r>
            </a:p>
          </p:txBody>
        </p: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rcRect/>
            <a:stretch>
              <a:fillRect/>
            </a:stretch>
          </p:blipFill>
          <p:spPr>
            <a:xfrm>
              <a:off x="0" y="20313"/>
              <a:ext cx="367030" cy="332329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4115755" y="703945"/>
            <a:ext cx="908861" cy="327152"/>
            <a:chOff x="0" y="0"/>
            <a:chExt cx="1211815" cy="436203"/>
          </a:xfrm>
        </p:grpSpPr>
        <p:sp>
          <p:nvSpPr>
            <p:cNvPr id="18" name="TextBox 18"/>
            <p:cNvSpPr txBox="1"/>
            <p:nvPr/>
          </p:nvSpPr>
          <p:spPr>
            <a:xfrm>
              <a:off x="429063" y="-9525"/>
              <a:ext cx="782752" cy="4457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63"/>
                </a:lnSpc>
              </a:pPr>
              <a:r>
                <a:rPr lang="en-US" sz="2199">
                  <a:solidFill>
                    <a:srgbClr val="FFFFFF"/>
                  </a:solidFill>
                  <a:latin typeface="Arcade Gamer"/>
                </a:rPr>
                <a:t>07</a:t>
              </a:r>
            </a:p>
          </p:txBody>
        </p:sp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rcRect/>
            <a:stretch>
              <a:fillRect/>
            </a:stretch>
          </p:blipFill>
          <p:spPr>
            <a:xfrm>
              <a:off x="0" y="58413"/>
              <a:ext cx="429063" cy="332329"/>
            </a:xfrm>
            <a:prstGeom prst="rect">
              <a:avLst/>
            </a:prstGeom>
          </p:spPr>
        </p:pic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18"/>
          <a:srcRect/>
          <a:stretch>
            <a:fillRect/>
          </a:stretch>
        </p:blipFill>
        <p:spPr>
          <a:xfrm>
            <a:off x="16527434" y="5098352"/>
            <a:ext cx="978075" cy="934061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rcRect b="9173"/>
          <a:stretch>
            <a:fillRect/>
          </a:stretch>
        </p:blipFill>
        <p:spPr>
          <a:xfrm flipH="1">
            <a:off x="12278551" y="2891166"/>
            <a:ext cx="3754398" cy="2207186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1290789" y="3326161"/>
            <a:ext cx="7026748" cy="2239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511"/>
              </a:lnSpc>
            </a:pPr>
            <a:r>
              <a:rPr lang="en-US" sz="7599">
                <a:solidFill>
                  <a:srgbClr val="FF63D8"/>
                </a:solidFill>
                <a:latin typeface="Arcade Gamer"/>
              </a:rPr>
              <a:t>KELAS &amp; OBJEK</a:t>
            </a:r>
          </a:p>
        </p:txBody>
      </p:sp>
      <p:sp>
        <p:nvSpPr>
          <p:cNvPr id="25" name="Freeform 6">
            <a:extLst>
              <a:ext uri="{FF2B5EF4-FFF2-40B4-BE49-F238E27FC236}">
                <a16:creationId xmlns:a16="http://schemas.microsoft.com/office/drawing/2014/main" id="{4FF8F301-F6F6-4868-9E7E-1CDF6C7E4621}"/>
              </a:ext>
            </a:extLst>
          </p:cNvPr>
          <p:cNvSpPr/>
          <p:nvPr/>
        </p:nvSpPr>
        <p:spPr>
          <a:xfrm>
            <a:off x="5886768" y="5948019"/>
            <a:ext cx="4211769" cy="2070022"/>
          </a:xfrm>
          <a:custGeom>
            <a:avLst/>
            <a:gdLst/>
            <a:ahLst/>
            <a:cxnLst/>
            <a:rect l="l" t="t" r="r" b="b"/>
            <a:pathLst>
              <a:path w="838937" h="540656">
                <a:moveTo>
                  <a:pt x="119094" y="0"/>
                </a:moveTo>
                <a:lnTo>
                  <a:pt x="719843" y="0"/>
                </a:lnTo>
                <a:cubicBezTo>
                  <a:pt x="751429" y="0"/>
                  <a:pt x="781721" y="12547"/>
                  <a:pt x="804055" y="34882"/>
                </a:cubicBezTo>
                <a:cubicBezTo>
                  <a:pt x="826389" y="57216"/>
                  <a:pt x="838937" y="87508"/>
                  <a:pt x="838937" y="119094"/>
                </a:cubicBezTo>
                <a:lnTo>
                  <a:pt x="838937" y="421562"/>
                </a:lnTo>
                <a:cubicBezTo>
                  <a:pt x="838937" y="487336"/>
                  <a:pt x="785617" y="540656"/>
                  <a:pt x="719843" y="540656"/>
                </a:cubicBezTo>
                <a:lnTo>
                  <a:pt x="119094" y="540656"/>
                </a:lnTo>
                <a:cubicBezTo>
                  <a:pt x="53320" y="540656"/>
                  <a:pt x="0" y="487336"/>
                  <a:pt x="0" y="421562"/>
                </a:cubicBezTo>
                <a:lnTo>
                  <a:pt x="0" y="119094"/>
                </a:lnTo>
                <a:cubicBezTo>
                  <a:pt x="0" y="53320"/>
                  <a:pt x="53320" y="0"/>
                  <a:pt x="119094" y="0"/>
                </a:cubicBezTo>
                <a:close/>
              </a:path>
            </a:pathLst>
          </a:custGeom>
          <a:solidFill>
            <a:srgbClr val="000000"/>
          </a:solidFill>
          <a:ln w="47625">
            <a:solidFill>
              <a:srgbClr val="21EF80"/>
            </a:solidFill>
          </a:ln>
        </p:spPr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F3FE12C-8EAE-4A08-B939-998498E99BB7}"/>
              </a:ext>
            </a:extLst>
          </p:cNvPr>
          <p:cNvSpPr txBox="1"/>
          <p:nvPr/>
        </p:nvSpPr>
        <p:spPr>
          <a:xfrm>
            <a:off x="6012520" y="6183728"/>
            <a:ext cx="4211768" cy="1447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639"/>
              </a:lnSpc>
            </a:pPr>
            <a:r>
              <a:rPr lang="en-US" sz="2600" dirty="0" err="1">
                <a:solidFill>
                  <a:srgbClr val="FFFFFF"/>
                </a:solidFill>
                <a:latin typeface="Disket Mono"/>
              </a:rPr>
              <a:t>Objek</a:t>
            </a:r>
            <a:r>
              <a:rPr lang="en-US" sz="2600" dirty="0">
                <a:solidFill>
                  <a:srgbClr val="FFFFFF"/>
                </a:solidFill>
                <a:latin typeface="Disket Mono"/>
              </a:rPr>
              <a:t> = </a:t>
            </a:r>
          </a:p>
          <a:p>
            <a:pPr>
              <a:lnSpc>
                <a:spcPts val="3639"/>
              </a:lnSpc>
            </a:pPr>
            <a:r>
              <a:rPr lang="en-US" sz="2600" dirty="0">
                <a:solidFill>
                  <a:srgbClr val="FFFFFF"/>
                </a:solidFill>
                <a:latin typeface="Disket Mono"/>
              </a:rPr>
              <a:t>- Obstacle </a:t>
            </a:r>
            <a:r>
              <a:rPr lang="en-US" sz="2600" dirty="0" err="1">
                <a:solidFill>
                  <a:srgbClr val="FFFFFF"/>
                </a:solidFill>
                <a:latin typeface="Disket Mono"/>
              </a:rPr>
              <a:t>Darat</a:t>
            </a:r>
            <a:endParaRPr lang="en-US" sz="2600" dirty="0">
              <a:solidFill>
                <a:srgbClr val="FFFFFF"/>
              </a:solidFill>
              <a:latin typeface="Disket Mono"/>
            </a:endParaRPr>
          </a:p>
          <a:p>
            <a:pPr>
              <a:lnSpc>
                <a:spcPts val="3639"/>
              </a:lnSpc>
            </a:pPr>
            <a:r>
              <a:rPr lang="en-US" sz="2600" dirty="0">
                <a:solidFill>
                  <a:srgbClr val="FFFFFF"/>
                </a:solidFill>
                <a:latin typeface="Disket Mono"/>
              </a:rPr>
              <a:t>- Obstacle Udara</a:t>
            </a:r>
          </a:p>
        </p:txBody>
      </p:sp>
    </p:spTree>
  </p:cSld>
  <p:clrMapOvr>
    <a:masterClrMapping/>
  </p:clrMapOvr>
  <p:transition>
    <p:cover dir="r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14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92985" y="3323854"/>
            <a:ext cx="18473970" cy="1039160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1082363" cy="46443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2345662" y="1079424"/>
            <a:ext cx="2193866" cy="362985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45300" y="4663911"/>
            <a:ext cx="6988456" cy="1686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84"/>
              </a:lnSpc>
            </a:pPr>
            <a:r>
              <a:rPr lang="en-US" sz="5700">
                <a:solidFill>
                  <a:srgbClr val="FFD707"/>
                </a:solidFill>
                <a:latin typeface="Arcade Gamer"/>
              </a:rPr>
              <a:t>PENERAPAN KONSEP PBO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8782987" y="721397"/>
            <a:ext cx="8745155" cy="1390225"/>
            <a:chOff x="0" y="0"/>
            <a:chExt cx="11660206" cy="1853633"/>
          </a:xfrm>
        </p:grpSpPr>
        <p:sp>
          <p:nvSpPr>
            <p:cNvPr id="7" name="TextBox 7"/>
            <p:cNvSpPr txBox="1"/>
            <p:nvPr/>
          </p:nvSpPr>
          <p:spPr>
            <a:xfrm>
              <a:off x="0" y="-57150"/>
              <a:ext cx="6723336" cy="534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60"/>
                </a:lnSpc>
              </a:pPr>
              <a:r>
                <a:rPr lang="en-US" sz="2400">
                  <a:solidFill>
                    <a:srgbClr val="FFFFFF"/>
                  </a:solidFill>
                  <a:latin typeface="Disket Mono"/>
                </a:rPr>
                <a:t>enkapsulasi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573040"/>
              <a:ext cx="11660206" cy="4087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>
                  <a:solidFill>
                    <a:srgbClr val="EA3D8C"/>
                  </a:solidFill>
                  <a:latin typeface="Garet"/>
                </a:rPr>
                <a:t>cara untuk menyembunyikan implementasi detail dari suatu kelas</a:t>
              </a:r>
            </a:p>
          </p:txBody>
        </p:sp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 flipH="1">
              <a:off x="0" y="1028980"/>
              <a:ext cx="357371" cy="333330"/>
            </a:xfrm>
            <a:prstGeom prst="rect">
              <a:avLst/>
            </a:prstGeom>
          </p:spPr>
        </p:pic>
        <p:sp>
          <p:nvSpPr>
            <p:cNvPr id="10" name="TextBox 10"/>
            <p:cNvSpPr txBox="1"/>
            <p:nvPr/>
          </p:nvSpPr>
          <p:spPr>
            <a:xfrm>
              <a:off x="481351" y="1000405"/>
              <a:ext cx="11178856" cy="8532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>
                  <a:solidFill>
                    <a:srgbClr val="FFFFFF"/>
                  </a:solidFill>
                  <a:latin typeface="Garet"/>
                </a:rPr>
                <a:t>Skor tidak bisa diakses dan dimodifikasi secara manual oleh player</a:t>
              </a:r>
            </a:p>
            <a:p>
              <a:pPr>
                <a:lnSpc>
                  <a:spcPts val="2660"/>
                </a:lnSpc>
              </a:pPr>
              <a:endParaRPr lang="en-US" sz="1900">
                <a:solidFill>
                  <a:srgbClr val="FFFFFF"/>
                </a:solidFill>
                <a:latin typeface="Garet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782987" y="2585879"/>
            <a:ext cx="8745155" cy="1472199"/>
            <a:chOff x="0" y="-57150"/>
            <a:chExt cx="11660206" cy="1962931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57150"/>
              <a:ext cx="6723336" cy="534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60"/>
                </a:lnSpc>
              </a:pPr>
              <a:r>
                <a:rPr lang="en-US" sz="2400">
                  <a:solidFill>
                    <a:srgbClr val="FFFFFF"/>
                  </a:solidFill>
                  <a:latin typeface="Disket Mono"/>
                </a:rPr>
                <a:t>abstraksi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573040"/>
              <a:ext cx="11660206" cy="4087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>
                  <a:solidFill>
                    <a:srgbClr val="EA3D8C"/>
                  </a:solidFill>
                  <a:latin typeface="Garet"/>
                </a:rPr>
                <a:t>membedakan antara suatu objek dengan objek yang lainnya</a:t>
              </a:r>
            </a:p>
          </p:txBody>
        </p:sp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 flipH="1">
              <a:off x="0" y="1028980"/>
              <a:ext cx="357371" cy="333330"/>
            </a:xfrm>
            <a:prstGeom prst="rect">
              <a:avLst/>
            </a:prstGeom>
          </p:spPr>
        </p:pic>
        <p:sp>
          <p:nvSpPr>
            <p:cNvPr id="15" name="TextBox 15"/>
            <p:cNvSpPr txBox="1"/>
            <p:nvPr/>
          </p:nvSpPr>
          <p:spPr>
            <a:xfrm>
              <a:off x="481351" y="1000405"/>
              <a:ext cx="11178855" cy="9053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 dirty="0" err="1">
                  <a:solidFill>
                    <a:srgbClr val="FFFFFF"/>
                  </a:solidFill>
                  <a:latin typeface="Garet"/>
                </a:rPr>
                <a:t>Kecepatan</a:t>
              </a:r>
              <a:r>
                <a:rPr lang="en-US" sz="1900" dirty="0">
                  <a:solidFill>
                    <a:srgbClr val="FFFFFF"/>
                  </a:solidFill>
                  <a:latin typeface="Garet"/>
                </a:rPr>
                <a:t> </a:t>
              </a:r>
              <a:r>
                <a:rPr lang="en-US" sz="1900" dirty="0" err="1">
                  <a:solidFill>
                    <a:srgbClr val="FFFFFF"/>
                  </a:solidFill>
                  <a:latin typeface="Garet"/>
                </a:rPr>
                <a:t>bergeraknya</a:t>
              </a:r>
              <a:r>
                <a:rPr lang="en-US" sz="1900" dirty="0">
                  <a:solidFill>
                    <a:srgbClr val="FFFFFF"/>
                  </a:solidFill>
                  <a:latin typeface="Garet"/>
                </a:rPr>
                <a:t> Obstacle </a:t>
              </a:r>
              <a:r>
                <a:rPr lang="en-US" sz="1900" dirty="0" err="1">
                  <a:solidFill>
                    <a:srgbClr val="FFFFFF"/>
                  </a:solidFill>
                  <a:latin typeface="Garet"/>
                </a:rPr>
                <a:t>dari</a:t>
              </a:r>
              <a:r>
                <a:rPr lang="en-US" sz="1900" dirty="0">
                  <a:solidFill>
                    <a:srgbClr val="FFFFFF"/>
                  </a:solidFill>
                  <a:latin typeface="Garet"/>
                </a:rPr>
                <a:t> </a:t>
              </a:r>
              <a:r>
                <a:rPr lang="en-US" sz="1900" dirty="0" err="1">
                  <a:solidFill>
                    <a:srgbClr val="FFFFFF"/>
                  </a:solidFill>
                  <a:latin typeface="Garet"/>
                </a:rPr>
                <a:t>kanan</a:t>
              </a:r>
              <a:r>
                <a:rPr lang="en-US" sz="1900" dirty="0">
                  <a:solidFill>
                    <a:srgbClr val="FFFFFF"/>
                  </a:solidFill>
                  <a:latin typeface="Garet"/>
                </a:rPr>
                <a:t> </a:t>
              </a:r>
              <a:r>
                <a:rPr lang="en-US" sz="1900" dirty="0" err="1">
                  <a:solidFill>
                    <a:srgbClr val="FFFFFF"/>
                  </a:solidFill>
                  <a:latin typeface="Garet"/>
                </a:rPr>
                <a:t>ke</a:t>
              </a:r>
              <a:r>
                <a:rPr lang="en-US" sz="1900" dirty="0">
                  <a:solidFill>
                    <a:srgbClr val="FFFFFF"/>
                  </a:solidFill>
                  <a:latin typeface="Garet"/>
                </a:rPr>
                <a:t> </a:t>
              </a:r>
              <a:r>
                <a:rPr lang="en-US" sz="1900" dirty="0" err="1">
                  <a:solidFill>
                    <a:srgbClr val="FFFFFF"/>
                  </a:solidFill>
                  <a:latin typeface="Garet"/>
                </a:rPr>
                <a:t>kiri</a:t>
              </a:r>
              <a:r>
                <a:rPr lang="en-US" sz="1900" dirty="0">
                  <a:solidFill>
                    <a:srgbClr val="FFFFFF"/>
                  </a:solidFill>
                  <a:latin typeface="Garet"/>
                </a:rPr>
                <a:t> dan </a:t>
              </a:r>
              <a:r>
                <a:rPr lang="en-US" sz="1900" dirty="0" err="1">
                  <a:solidFill>
                    <a:srgbClr val="FFFFFF"/>
                  </a:solidFill>
                  <a:latin typeface="Garet"/>
                </a:rPr>
                <a:t>kiri</a:t>
              </a:r>
              <a:r>
                <a:rPr lang="en-US" sz="1900" dirty="0">
                  <a:solidFill>
                    <a:srgbClr val="FFFFFF"/>
                  </a:solidFill>
                  <a:latin typeface="Garet"/>
                </a:rPr>
                <a:t> </a:t>
              </a:r>
              <a:r>
                <a:rPr lang="en-US" sz="1900" dirty="0" err="1">
                  <a:solidFill>
                    <a:srgbClr val="FFFFFF"/>
                  </a:solidFill>
                  <a:latin typeface="Garet"/>
                </a:rPr>
                <a:t>ke</a:t>
              </a:r>
              <a:r>
                <a:rPr lang="en-US" sz="1900" dirty="0">
                  <a:solidFill>
                    <a:srgbClr val="FFFFFF"/>
                  </a:solidFill>
                  <a:latin typeface="Garet"/>
                </a:rPr>
                <a:t> </a:t>
              </a:r>
              <a:r>
                <a:rPr lang="en-US" sz="1900" dirty="0" err="1">
                  <a:solidFill>
                    <a:srgbClr val="FFFFFF"/>
                  </a:solidFill>
                  <a:latin typeface="Garet"/>
                </a:rPr>
                <a:t>kanan</a:t>
              </a:r>
              <a:r>
                <a:rPr lang="en-US" sz="1900" dirty="0">
                  <a:solidFill>
                    <a:srgbClr val="FFFFFF"/>
                  </a:solidFill>
                  <a:latin typeface="Garet"/>
                </a:rPr>
                <a:t> </a:t>
              </a:r>
              <a:r>
                <a:rPr lang="en-US" sz="1900" dirty="0" err="1">
                  <a:solidFill>
                    <a:srgbClr val="FFFFFF"/>
                  </a:solidFill>
                  <a:latin typeface="Garet"/>
                </a:rPr>
                <a:t>tidak</a:t>
              </a:r>
              <a:r>
                <a:rPr lang="en-US" sz="1900" dirty="0">
                  <a:solidFill>
                    <a:srgbClr val="FFFFFF"/>
                  </a:solidFill>
                  <a:latin typeface="Garet"/>
                </a:rPr>
                <a:t> </a:t>
              </a:r>
              <a:r>
                <a:rPr lang="en-US" sz="1900" dirty="0" err="1">
                  <a:solidFill>
                    <a:srgbClr val="FFFFFF"/>
                  </a:solidFill>
                  <a:latin typeface="Garet"/>
                </a:rPr>
                <a:t>ditunjukkan</a:t>
              </a:r>
              <a:r>
                <a:rPr lang="en-US" sz="1900" dirty="0">
                  <a:solidFill>
                    <a:srgbClr val="FFFFFF"/>
                  </a:solidFill>
                  <a:latin typeface="Garet"/>
                </a:rPr>
                <a:t> </a:t>
              </a:r>
              <a:r>
                <a:rPr lang="en-US" sz="1900" dirty="0" err="1">
                  <a:solidFill>
                    <a:srgbClr val="FFFFFF"/>
                  </a:solidFill>
                  <a:latin typeface="Garet"/>
                </a:rPr>
                <a:t>secara</a:t>
              </a:r>
              <a:r>
                <a:rPr lang="en-US" sz="1900" dirty="0">
                  <a:solidFill>
                    <a:srgbClr val="FFFFFF"/>
                  </a:solidFill>
                  <a:latin typeface="Garet"/>
                </a:rPr>
                <a:t> detail pada player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8782987" y="4773900"/>
            <a:ext cx="8745155" cy="1459325"/>
            <a:chOff x="0" y="-57150"/>
            <a:chExt cx="11660206" cy="1945766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57150"/>
              <a:ext cx="6723336" cy="534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60"/>
                </a:lnSpc>
              </a:pPr>
              <a:r>
                <a:rPr lang="en-US" sz="2400">
                  <a:solidFill>
                    <a:srgbClr val="FFFFFF"/>
                  </a:solidFill>
                  <a:latin typeface="Disket Mono"/>
                </a:rPr>
                <a:t>pewarisan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573040"/>
              <a:ext cx="11660206" cy="8532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>
                  <a:solidFill>
                    <a:srgbClr val="EA3D8C"/>
                  </a:solidFill>
                  <a:latin typeface="Garet"/>
                </a:rPr>
                <a:t>mekanisme yang memungkin suatu objek mewarisi sebagian atau seluruh defenisi dan objek lain sebagai bagian dari dirinya. </a:t>
              </a:r>
            </a:p>
          </p:txBody>
        </p:sp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 flipH="1">
              <a:off x="0" y="1473480"/>
              <a:ext cx="357371" cy="333330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481351" y="1444905"/>
              <a:ext cx="11178855" cy="4437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 dirty="0" err="1">
                  <a:solidFill>
                    <a:srgbClr val="FFFFFF"/>
                  </a:solidFill>
                  <a:latin typeface="Garet"/>
                </a:rPr>
                <a:t>Pewarisan</a:t>
              </a:r>
              <a:r>
                <a:rPr lang="en-US" sz="1900" dirty="0">
                  <a:solidFill>
                    <a:srgbClr val="FFFFFF"/>
                  </a:solidFill>
                  <a:latin typeface="Garet"/>
                </a:rPr>
                <a:t> </a:t>
              </a:r>
              <a:r>
                <a:rPr lang="en-US" sz="1900" dirty="0" err="1">
                  <a:solidFill>
                    <a:srgbClr val="FFFFFF"/>
                  </a:solidFill>
                  <a:latin typeface="Garet"/>
                </a:rPr>
                <a:t>dari</a:t>
              </a:r>
              <a:r>
                <a:rPr lang="en-US" sz="1900" dirty="0">
                  <a:solidFill>
                    <a:srgbClr val="FFFFFF"/>
                  </a:solidFill>
                  <a:latin typeface="Garet"/>
                </a:rPr>
                <a:t> Obstacle yang </a:t>
              </a:r>
              <a:r>
                <a:rPr lang="en-US" sz="1900" dirty="0" err="1">
                  <a:solidFill>
                    <a:srgbClr val="FFFFFF"/>
                  </a:solidFill>
                  <a:latin typeface="Garet"/>
                </a:rPr>
                <a:t>menjadi</a:t>
              </a:r>
              <a:r>
                <a:rPr lang="en-US" sz="1900" dirty="0">
                  <a:solidFill>
                    <a:srgbClr val="FFFFFF"/>
                  </a:solidFill>
                  <a:latin typeface="Garet"/>
                </a:rPr>
                <a:t> Obstacle </a:t>
              </a:r>
              <a:r>
                <a:rPr lang="en-US" sz="1900" dirty="0" err="1">
                  <a:solidFill>
                    <a:srgbClr val="FFFFFF"/>
                  </a:solidFill>
                  <a:latin typeface="Garet"/>
                </a:rPr>
                <a:t>darat</a:t>
              </a:r>
              <a:r>
                <a:rPr lang="en-US" sz="1900" dirty="0">
                  <a:solidFill>
                    <a:srgbClr val="FFFFFF"/>
                  </a:solidFill>
                  <a:latin typeface="Garet"/>
                </a:rPr>
                <a:t> dan </a:t>
              </a:r>
              <a:r>
                <a:rPr lang="en-US" sz="1900" dirty="0" err="1">
                  <a:solidFill>
                    <a:srgbClr val="FFFFFF"/>
                  </a:solidFill>
                  <a:latin typeface="Garet"/>
                </a:rPr>
                <a:t>udara</a:t>
              </a:r>
              <a:endParaRPr lang="en-US" sz="1900" dirty="0">
                <a:solidFill>
                  <a:srgbClr val="FFFFFF"/>
                </a:solidFill>
                <a:latin typeface="Garet"/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8782987" y="7201325"/>
            <a:ext cx="8745155" cy="2056975"/>
            <a:chOff x="0" y="0"/>
            <a:chExt cx="11660206" cy="2742633"/>
          </a:xfrm>
        </p:grpSpPr>
        <p:sp>
          <p:nvSpPr>
            <p:cNvPr id="22" name="TextBox 22"/>
            <p:cNvSpPr txBox="1"/>
            <p:nvPr/>
          </p:nvSpPr>
          <p:spPr>
            <a:xfrm>
              <a:off x="0" y="-57150"/>
              <a:ext cx="6723336" cy="534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60"/>
                </a:lnSpc>
              </a:pPr>
              <a:r>
                <a:rPr lang="en-US" sz="2400">
                  <a:solidFill>
                    <a:srgbClr val="FFFFFF"/>
                  </a:solidFill>
                  <a:latin typeface="Disket Mono"/>
                </a:rPr>
                <a:t>polimorfisme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573040"/>
              <a:ext cx="11660206" cy="12977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>
                  <a:solidFill>
                    <a:srgbClr val="EA3D8C"/>
                  </a:solidFill>
                  <a:latin typeface="Garet"/>
                </a:rPr>
                <a:t>kemampuan suatu objek untuk digunakan dibanyak tujuan yang berbeda dengan nama yang sama sehingga menghemat baris program. </a:t>
              </a:r>
            </a:p>
          </p:txBody>
        </p:sp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 flipH="1">
              <a:off x="0" y="1917980"/>
              <a:ext cx="357371" cy="333330"/>
            </a:xfrm>
            <a:prstGeom prst="rect">
              <a:avLst/>
            </a:prstGeom>
          </p:spPr>
        </p:pic>
        <p:sp>
          <p:nvSpPr>
            <p:cNvPr id="25" name="TextBox 25"/>
            <p:cNvSpPr txBox="1"/>
            <p:nvPr/>
          </p:nvSpPr>
          <p:spPr>
            <a:xfrm>
              <a:off x="481351" y="1889405"/>
              <a:ext cx="11178856" cy="8532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>
                  <a:solidFill>
                    <a:srgbClr val="FFFFFF"/>
                  </a:solidFill>
                  <a:latin typeface="Garet"/>
                </a:rPr>
                <a:t>Obstacle darat dan udara yang bergerak dengan kecepatan yang sama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98284" y="6219166"/>
            <a:ext cx="11452808" cy="3447754"/>
            <a:chOff x="0" y="-95250"/>
            <a:chExt cx="3016378" cy="9080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16378" cy="614239"/>
            </a:xfrm>
            <a:custGeom>
              <a:avLst/>
              <a:gdLst/>
              <a:ahLst/>
              <a:cxnLst/>
              <a:rect l="l" t="t" r="r" b="b"/>
              <a:pathLst>
                <a:path w="3016378" h="614239">
                  <a:moveTo>
                    <a:pt x="33123" y="0"/>
                  </a:moveTo>
                  <a:lnTo>
                    <a:pt x="2983254" y="0"/>
                  </a:lnTo>
                  <a:cubicBezTo>
                    <a:pt x="3001548" y="0"/>
                    <a:pt x="3016378" y="14830"/>
                    <a:pt x="3016378" y="33123"/>
                  </a:cubicBezTo>
                  <a:lnTo>
                    <a:pt x="3016378" y="581116"/>
                  </a:lnTo>
                  <a:cubicBezTo>
                    <a:pt x="3016378" y="599410"/>
                    <a:pt x="3001548" y="614239"/>
                    <a:pt x="2983254" y="614239"/>
                  </a:cubicBezTo>
                  <a:lnTo>
                    <a:pt x="33123" y="614239"/>
                  </a:lnTo>
                  <a:cubicBezTo>
                    <a:pt x="14830" y="614239"/>
                    <a:pt x="0" y="599410"/>
                    <a:pt x="0" y="581116"/>
                  </a:cubicBezTo>
                  <a:lnTo>
                    <a:pt x="0" y="33123"/>
                  </a:lnTo>
                  <a:cubicBezTo>
                    <a:pt x="0" y="14830"/>
                    <a:pt x="14830" y="0"/>
                    <a:pt x="33123" y="0"/>
                  </a:cubicBezTo>
                  <a:close/>
                </a:path>
              </a:pathLst>
            </a:custGeom>
            <a:solidFill>
              <a:srgbClr val="000000"/>
            </a:solidFill>
            <a:ln w="47625">
              <a:solidFill>
                <a:srgbClr val="21EF80"/>
              </a:solidFill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0"/>
              <a:ext cx="3016378" cy="908050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6299"/>
                </a:lnSpc>
              </a:pPr>
              <a:r>
                <a:rPr lang="en-US" sz="4499" dirty="0">
                  <a:solidFill>
                    <a:srgbClr val="FFFFFF"/>
                  </a:solidFill>
                  <a:latin typeface="Disket Mono Bold"/>
                </a:rPr>
                <a:t>UML Class Diagram</a:t>
              </a:r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8700" y="9455582"/>
            <a:ext cx="3595364" cy="542573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0" y="9735035"/>
            <a:ext cx="21945600" cy="1103930"/>
            <a:chOff x="0" y="0"/>
            <a:chExt cx="29260800" cy="1471907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9753600" cy="1471907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9753600" y="0"/>
              <a:ext cx="9753600" cy="1471907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19507200" y="0"/>
              <a:ext cx="9753600" cy="1471907"/>
            </a:xfrm>
            <a:prstGeom prst="rect">
              <a:avLst/>
            </a:prstGeom>
          </p:spPr>
        </p:pic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alphaModFix amt="14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flipV="1">
            <a:off x="-185970" y="-3106670"/>
            <a:ext cx="18473970" cy="10391608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695972" y="596383"/>
            <a:ext cx="2377744" cy="432317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1028700" y="8370436"/>
            <a:ext cx="3595364" cy="542573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8700" y="7827863"/>
            <a:ext cx="3595364" cy="542573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8700" y="8913009"/>
            <a:ext cx="3595364" cy="542573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12"/>
          <a:srcRect/>
          <a:stretch>
            <a:fillRect/>
          </a:stretch>
        </p:blipFill>
        <p:spPr>
          <a:xfrm>
            <a:off x="2056413" y="5640540"/>
            <a:ext cx="1539939" cy="164439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C879055-5417-43D4-A17B-0FF1624B21C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038600" y="1281838"/>
            <a:ext cx="13858057" cy="3347357"/>
          </a:xfrm>
          <a:prstGeom prst="rect">
            <a:avLst/>
          </a:prstGeom>
        </p:spPr>
      </p:pic>
    </p:spTree>
  </p:cSld>
  <p:clrMapOvr>
    <a:masterClrMapping/>
  </p:clrMapOvr>
  <p:transition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160179" y="1000571"/>
            <a:ext cx="9099121" cy="8257729"/>
            <a:chOff x="0" y="0"/>
            <a:chExt cx="2396476" cy="21748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96476" cy="2174875"/>
            </a:xfrm>
            <a:custGeom>
              <a:avLst/>
              <a:gdLst/>
              <a:ahLst/>
              <a:cxnLst/>
              <a:rect l="l" t="t" r="r" b="b"/>
              <a:pathLst>
                <a:path w="2396476" h="2174875">
                  <a:moveTo>
                    <a:pt x="41691" y="0"/>
                  </a:moveTo>
                  <a:lnTo>
                    <a:pt x="2354785" y="0"/>
                  </a:lnTo>
                  <a:cubicBezTo>
                    <a:pt x="2377810" y="0"/>
                    <a:pt x="2396476" y="18666"/>
                    <a:pt x="2396476" y="41691"/>
                  </a:cubicBezTo>
                  <a:lnTo>
                    <a:pt x="2396476" y="2133184"/>
                  </a:lnTo>
                  <a:cubicBezTo>
                    <a:pt x="2396476" y="2156209"/>
                    <a:pt x="2377810" y="2174875"/>
                    <a:pt x="2354785" y="2174875"/>
                  </a:cubicBezTo>
                  <a:lnTo>
                    <a:pt x="41691" y="2174875"/>
                  </a:lnTo>
                  <a:cubicBezTo>
                    <a:pt x="18666" y="2174875"/>
                    <a:pt x="0" y="2156209"/>
                    <a:pt x="0" y="2133184"/>
                  </a:cubicBezTo>
                  <a:lnTo>
                    <a:pt x="0" y="41691"/>
                  </a:lnTo>
                  <a:cubicBezTo>
                    <a:pt x="0" y="18666"/>
                    <a:pt x="18666" y="0"/>
                    <a:pt x="41691" y="0"/>
                  </a:cubicBezTo>
                  <a:close/>
                </a:path>
              </a:pathLst>
            </a:custGeom>
            <a:solidFill>
              <a:srgbClr val="000000"/>
            </a:solidFill>
            <a:ln w="47625">
              <a:solidFill>
                <a:srgbClr val="21EF80"/>
              </a:solidFill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104418" y="6803606"/>
            <a:ext cx="1374203" cy="1636039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659200" y="6803606"/>
            <a:ext cx="1412631" cy="1636039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144000" y="1872964"/>
            <a:ext cx="1197456" cy="535704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2413346" y="6803606"/>
            <a:ext cx="1177352" cy="163603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3932213" y="6944762"/>
            <a:ext cx="808128" cy="1494883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9016045" y="4542316"/>
            <a:ext cx="1374203" cy="1762288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0778205" y="4701756"/>
            <a:ext cx="905668" cy="1443408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4968017" y="6884610"/>
            <a:ext cx="1435417" cy="1555035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12071831" y="4701756"/>
            <a:ext cx="1293832" cy="1443408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1"/>
          <a:srcRect/>
          <a:stretch>
            <a:fillRect/>
          </a:stretch>
        </p:blipFill>
        <p:spPr>
          <a:xfrm>
            <a:off x="13932213" y="4516336"/>
            <a:ext cx="704358" cy="1628828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12"/>
          <a:srcRect/>
          <a:stretch>
            <a:fillRect/>
          </a:stretch>
        </p:blipFill>
        <p:spPr>
          <a:xfrm>
            <a:off x="14982000" y="4701756"/>
            <a:ext cx="1407452" cy="1443408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13853410" y="2408668"/>
            <a:ext cx="861963" cy="1722235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14"/>
          <a:srcRect/>
          <a:stretch>
            <a:fillRect/>
          </a:stretch>
        </p:blipFill>
        <p:spPr>
          <a:xfrm>
            <a:off x="12170912" y="3032741"/>
            <a:ext cx="1077656" cy="1143635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15"/>
          <a:srcRect/>
          <a:stretch>
            <a:fillRect/>
          </a:stretch>
        </p:blipFill>
        <p:spPr>
          <a:xfrm>
            <a:off x="10656241" y="2987269"/>
            <a:ext cx="905070" cy="1143635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16"/>
          <a:srcRect/>
          <a:stretch>
            <a:fillRect/>
          </a:stretch>
        </p:blipFill>
        <p:spPr>
          <a:xfrm>
            <a:off x="10956032" y="1872964"/>
            <a:ext cx="894639" cy="542804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17"/>
          <a:srcRect/>
          <a:stretch>
            <a:fillRect/>
          </a:stretch>
        </p:blipFill>
        <p:spPr>
          <a:xfrm>
            <a:off x="15264837" y="3032741"/>
            <a:ext cx="841778" cy="1098162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18"/>
          <a:srcRect/>
          <a:stretch>
            <a:fillRect/>
          </a:stretch>
        </p:blipFill>
        <p:spPr>
          <a:xfrm>
            <a:off x="12469796" y="1847355"/>
            <a:ext cx="1871046" cy="561314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19"/>
          <a:srcRect/>
          <a:stretch>
            <a:fillRect/>
          </a:stretch>
        </p:blipFill>
        <p:spPr>
          <a:xfrm>
            <a:off x="14982000" y="1872964"/>
            <a:ext cx="1152685" cy="375271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20"/>
          <a:srcRect/>
          <a:stretch>
            <a:fillRect/>
          </a:stretch>
        </p:blipFill>
        <p:spPr>
          <a:xfrm>
            <a:off x="9151343" y="2987269"/>
            <a:ext cx="970034" cy="1035835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1143364" y="5939756"/>
            <a:ext cx="6073108" cy="372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80"/>
              </a:lnSpc>
            </a:pPr>
            <a:r>
              <a:rPr lang="en-US" sz="2200">
                <a:solidFill>
                  <a:srgbClr val="FFFFFF"/>
                </a:solidFill>
                <a:latin typeface="Garet"/>
              </a:rPr>
              <a:t>any questions?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28700" y="2310557"/>
            <a:ext cx="10080076" cy="3415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012"/>
              </a:lnSpc>
            </a:pPr>
            <a:r>
              <a:rPr lang="en-US" sz="11618">
                <a:solidFill>
                  <a:srgbClr val="FF63D8"/>
                </a:solidFill>
                <a:latin typeface="Arcade Gamer"/>
              </a:rPr>
              <a:t>THANK YOU</a:t>
            </a:r>
          </a:p>
        </p:txBody>
      </p:sp>
      <p:pic>
        <p:nvPicPr>
          <p:cNvPr id="26" name="Picture 26"/>
          <p:cNvPicPr>
            <a:picLocks noChangeAspect="1"/>
          </p:cNvPicPr>
          <p:nvPr/>
        </p:nvPicPr>
        <p:blipFill>
          <a:blip r:embed="rId21">
            <a:alphaModFix amt="18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2"/>
              </a:ext>
            </a:extLst>
          </a:blip>
          <a:srcRect/>
          <a:stretch>
            <a:fillRect/>
          </a:stretch>
        </p:blipFill>
        <p:spPr>
          <a:xfrm>
            <a:off x="-1108096" y="7847252"/>
            <a:ext cx="6988862" cy="2439748"/>
          </a:xfrm>
          <a:prstGeom prst="rect">
            <a:avLst/>
          </a:prstGeom>
        </p:spPr>
      </p:pic>
    </p:spTree>
  </p:cSld>
  <p:clrMapOvr>
    <a:masterClrMapping/>
  </p:clrMapOvr>
  <p:transition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313</Words>
  <Application>Microsoft Office PowerPoint</Application>
  <PresentationFormat>Custom</PresentationFormat>
  <Paragraphs>60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Disket Mono</vt:lpstr>
      <vt:lpstr>Garet</vt:lpstr>
      <vt:lpstr>Calibri</vt:lpstr>
      <vt:lpstr>Arial</vt:lpstr>
      <vt:lpstr>Arcade Gamer</vt:lpstr>
      <vt:lpstr>Disket Mono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 The Running Cat Game</dc:title>
  <cp:lastModifiedBy>Taqy Abdullah</cp:lastModifiedBy>
  <cp:revision>3</cp:revision>
  <dcterms:created xsi:type="dcterms:W3CDTF">2006-08-16T00:00:00Z</dcterms:created>
  <dcterms:modified xsi:type="dcterms:W3CDTF">2023-05-18T14:54:58Z</dcterms:modified>
  <dc:identifier>DAFjQISiMs8</dc:identifier>
</cp:coreProperties>
</file>

<file path=docProps/thumbnail.jpeg>
</file>